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36"/>
  </p:notesMasterIdLst>
  <p:sldIdLst>
    <p:sldId id="256" r:id="rId3"/>
    <p:sldId id="290" r:id="rId4"/>
    <p:sldId id="278" r:id="rId5"/>
    <p:sldId id="279" r:id="rId6"/>
    <p:sldId id="257" r:id="rId7"/>
    <p:sldId id="258" r:id="rId8"/>
    <p:sldId id="277" r:id="rId9"/>
    <p:sldId id="261" r:id="rId10"/>
    <p:sldId id="262" r:id="rId11"/>
    <p:sldId id="263" r:id="rId12"/>
    <p:sldId id="265" r:id="rId13"/>
    <p:sldId id="266" r:id="rId14"/>
    <p:sldId id="281" r:id="rId15"/>
    <p:sldId id="267" r:id="rId16"/>
    <p:sldId id="269" r:id="rId17"/>
    <p:sldId id="264" r:id="rId18"/>
    <p:sldId id="268" r:id="rId19"/>
    <p:sldId id="270" r:id="rId20"/>
    <p:sldId id="271" r:id="rId21"/>
    <p:sldId id="272" r:id="rId22"/>
    <p:sldId id="273" r:id="rId23"/>
    <p:sldId id="289" r:id="rId24"/>
    <p:sldId id="274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75" r:id="rId33"/>
    <p:sldId id="276" r:id="rId34"/>
    <p:sldId id="32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FF"/>
    <a:srgbClr val="66FFFF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9C25F-58A6-42C6-B794-C8631C81B0A8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DEAF0-9B2B-4F4C-9110-D01A9532E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5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DEAF0-9B2B-4F4C-9110-D01A9532EA3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2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24.11.21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24.ru/news/obrazovanie/30082021/180182?utm_source=CopyBuf" TargetMode="External"/><Relationship Id="rId2" Type="http://schemas.openxmlformats.org/officeDocument/2006/relationships/hyperlink" Target="http://www.ege.edu.ru/ru/index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4ege.ru/novosti-ege/4023-shkala-perevoda-ballov-ege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1580" y="332656"/>
            <a:ext cx="69847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ЕГЭ -2022</a:t>
            </a:r>
            <a:endParaRPr lang="ru-RU" sz="9600" b="1" cap="none" spc="0" dirty="0">
              <a:ln w="180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52035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Подробнее: </a:t>
            </a:r>
            <a:endParaRPr lang="ru-RU" dirty="0" smtClean="0"/>
          </a:p>
          <a:p>
            <a:pPr algn="just"/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www.ege.edu.ru/ru/index.php</a:t>
            </a:r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en-US" b="1" dirty="0" smtClean="0"/>
              <a:t>https</a:t>
            </a:r>
            <a:r>
              <a:rPr lang="en-US" b="1" dirty="0"/>
              <a:t>://</a:t>
            </a:r>
            <a:r>
              <a:rPr lang="en-US" b="1" dirty="0" smtClean="0"/>
              <a:t>fipi.ru/o-nas/novosti/proyekty-kim-ege-2022-goda</a:t>
            </a: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>
                <a:hlinkClick r:id="rId3"/>
              </a:rPr>
              <a:t>https</a:t>
            </a:r>
            <a:r>
              <a:rPr lang="ru-RU" b="1" dirty="0">
                <a:hlinkClick r:id="rId3"/>
              </a:rPr>
              <a:t>://www.m24.ru/news/obrazovanie/30082021/180182?utm_source=CopyBuf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92080" y="5589240"/>
            <a:ext cx="3218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Заместитель директора по УВР</a:t>
            </a:r>
          </a:p>
          <a:p>
            <a:r>
              <a:rPr lang="ru-RU" dirty="0" err="1" smtClean="0"/>
              <a:t>Гедерим</a:t>
            </a:r>
            <a:r>
              <a:rPr lang="ru-RU" dirty="0" smtClean="0"/>
              <a:t>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414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Изменения ЕГЭ 2022 по базовой математике</a:t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7620000" cy="4800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ysClr val="windowText" lastClr="000000"/>
                </a:solidFill>
              </a:rPr>
              <a:t>В работу внесены следующие </a:t>
            </a:r>
            <a:r>
              <a:rPr lang="ru-RU" dirty="0" smtClean="0">
                <a:solidFill>
                  <a:sysClr val="windowText" lastClr="000000"/>
                </a:solidFill>
              </a:rPr>
              <a:t>изменения:</a:t>
            </a:r>
            <a:endParaRPr lang="ru-RU" dirty="0">
              <a:solidFill>
                <a:sysClr val="windowText" lastClr="000000"/>
              </a:solidFill>
            </a:endParaRPr>
          </a:p>
          <a:p>
            <a:r>
              <a:rPr lang="ru-RU" b="1" dirty="0">
                <a:solidFill>
                  <a:sysClr val="windowText" lastClr="000000"/>
                </a:solidFill>
              </a:rPr>
              <a:t>Удалено задание 2</a:t>
            </a:r>
            <a:r>
              <a:rPr lang="ru-RU" dirty="0">
                <a:solidFill>
                  <a:sysClr val="windowText" lastClr="000000"/>
                </a:solidFill>
              </a:rPr>
              <a:t>, проверяющее умение выполнять вычисления и преобразования (данное требование внесено в позицию задачи 7 в новой нумерации).</a:t>
            </a:r>
          </a:p>
          <a:p>
            <a:r>
              <a:rPr lang="ru-RU" b="1" dirty="0">
                <a:solidFill>
                  <a:sysClr val="windowText" lastClr="000000"/>
                </a:solidFill>
              </a:rPr>
              <a:t>Добавлены задание 5</a:t>
            </a:r>
            <a:r>
              <a:rPr lang="ru-RU" dirty="0">
                <a:solidFill>
                  <a:sysClr val="windowText" lastClr="000000"/>
                </a:solidFill>
              </a:rPr>
              <a:t>, проверяющее </a:t>
            </a:r>
            <a:r>
              <a:rPr lang="ru-RU" b="1" dirty="0">
                <a:solidFill>
                  <a:sysClr val="windowText" lastClr="000000"/>
                </a:solidFill>
              </a:rPr>
              <a:t>умение выполнять действия с геометрическими фигурами, и задание 20, проверяющее умение строить и исследовать простейшие математические модели.</a:t>
            </a:r>
          </a:p>
          <a:p>
            <a:pPr fontAlgn="base"/>
            <a:r>
              <a:rPr lang="ru-RU" dirty="0">
                <a:solidFill>
                  <a:sysClr val="windowText" lastClr="000000"/>
                </a:solidFill>
              </a:rPr>
              <a:t>Количество заданий увеличилось с 20 до </a:t>
            </a:r>
            <a:r>
              <a:rPr lang="ru-RU" b="1" dirty="0">
                <a:solidFill>
                  <a:sysClr val="windowText" lastClr="000000"/>
                </a:solidFill>
              </a:rPr>
              <a:t>21</a:t>
            </a:r>
            <a:r>
              <a:rPr lang="ru-RU" dirty="0">
                <a:solidFill>
                  <a:sysClr val="windowText" lastClr="000000"/>
                </a:solidFill>
              </a:rPr>
              <a:t>, максимальный балл за выполнение всей работы стал равным 21.</a:t>
            </a:r>
            <a:br>
              <a:rPr lang="ru-RU" dirty="0">
                <a:solidFill>
                  <a:sysClr val="windowText" lastClr="0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1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Изменения ЕГЭ 2022 по информатике</a:t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136904" cy="506916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ysClr val="windowText" lastClr="000000"/>
                </a:solidFill>
              </a:rPr>
              <a:t>В работу внесены следующие </a:t>
            </a:r>
            <a:r>
              <a:rPr lang="ru-RU" dirty="0" smtClean="0">
                <a:solidFill>
                  <a:sysClr val="windowText" lastClr="000000"/>
                </a:solidFill>
              </a:rPr>
              <a:t>изменения:</a:t>
            </a:r>
            <a:endParaRPr lang="ru-RU" dirty="0">
              <a:solidFill>
                <a:sysClr val="windowText" lastClr="000000"/>
              </a:solidFill>
            </a:endParaRPr>
          </a:p>
          <a:p>
            <a:r>
              <a:rPr lang="ru-RU" dirty="0">
                <a:solidFill>
                  <a:sysClr val="windowText" lastClr="000000"/>
                </a:solidFill>
              </a:rPr>
              <a:t>Задание 3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Задание 17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  </a:r>
          </a:p>
          <a:p>
            <a:pPr fontAlgn="base"/>
            <a:r>
              <a:rPr lang="ru-RU" dirty="0">
                <a:solidFill>
                  <a:sysClr val="windowText" lastClr="000000"/>
                </a:solidFill>
              </a:rPr>
              <a:t>Задание 25 будет оцениваться исходя из максимального балла за выполнение задания равного 1. 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pPr fontAlgn="base"/>
            <a:r>
              <a:rPr lang="ru-RU" dirty="0" smtClean="0">
                <a:solidFill>
                  <a:sysClr val="windowText" lastClr="000000"/>
                </a:solidFill>
              </a:rPr>
              <a:t>Максимальный </a:t>
            </a:r>
            <a:r>
              <a:rPr lang="ru-RU" dirty="0">
                <a:solidFill>
                  <a:sysClr val="windowText" lastClr="000000"/>
                </a:solidFill>
              </a:rPr>
              <a:t>балл за выполнение всей работы составит </a:t>
            </a:r>
            <a:r>
              <a:rPr lang="ru-RU" b="1" dirty="0">
                <a:solidFill>
                  <a:sysClr val="windowText" lastClr="000000"/>
                </a:solidFill>
              </a:rPr>
              <a:t>29 </a:t>
            </a:r>
            <a:r>
              <a:rPr lang="ru-RU" dirty="0">
                <a:solidFill>
                  <a:sysClr val="windowText" lastClr="000000"/>
                </a:solidFill>
              </a:rPr>
              <a:t>(в 2021 г. – 30</a:t>
            </a:r>
            <a:r>
              <a:rPr lang="ru-RU" dirty="0" smtClean="0">
                <a:solidFill>
                  <a:sysClr val="windowText" lastClr="000000"/>
                </a:solidFill>
              </a:rPr>
              <a:t>).</a:t>
            </a:r>
          </a:p>
          <a:p>
            <a:pPr algn="ctr" fontAlgn="base"/>
            <a:r>
              <a:rPr lang="ru-RU" b="1" dirty="0" smtClean="0"/>
              <a:t>Экзамен будет </a:t>
            </a:r>
            <a:r>
              <a:rPr lang="ru-RU" b="1" dirty="0"/>
              <a:t>идти два дня и проводиться только на компьютерах. Демоверсии заданий уже опубликованы.</a:t>
            </a:r>
            <a:br>
              <a:rPr lang="ru-RU" b="1" dirty="0"/>
            </a:br>
            <a:r>
              <a:rPr lang="ru-RU" dirty="0">
                <a:solidFill>
                  <a:sysClr val="windowText" lastClr="000000"/>
                </a:solidFill>
              </a:rPr>
              <a:t/>
            </a:r>
            <a:br>
              <a:rPr lang="ru-RU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72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88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ysClr val="windowText" lastClr="000000"/>
                </a:solidFill>
              </a:rPr>
              <a:t>Изменения ЕГЭ 2022 по истории</a:t>
            </a:r>
            <a:br>
              <a:rPr lang="ru-RU" sz="3200" b="1" dirty="0">
                <a:solidFill>
                  <a:sysClr val="windowText" lastClr="000000"/>
                </a:solidFill>
              </a:rPr>
            </a:b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590" y="404664"/>
            <a:ext cx="8496944" cy="6264696"/>
          </a:xfrm>
          <a:noFill/>
        </p:spPr>
        <p:txBody>
          <a:bodyPr>
            <a:noAutofit/>
          </a:bodyPr>
          <a:lstStyle/>
          <a:p>
            <a:pPr marL="0" indent="0" fontAlgn="base">
              <a:buNone/>
            </a:pPr>
            <a:endParaRPr lang="ru-RU" sz="1200" dirty="0"/>
          </a:p>
          <a:p>
            <a:r>
              <a:rPr lang="ru-RU" sz="2000" dirty="0"/>
              <a:t>Из работы исключён ряд заданий на работу с письменным историческим источником (6, 10 и 22 по нумерации 2021 г.), задание на знание фактов, предполагающее множественный выбор (7 по нумерации 2021 г.), задание-задача (23 по нумерации 2021 г</a:t>
            </a:r>
            <a:r>
              <a:rPr lang="ru-RU" sz="2000" dirty="0" smtClean="0"/>
              <a:t>.).</a:t>
            </a:r>
          </a:p>
          <a:p>
            <a:endParaRPr lang="ru-RU" sz="2000" dirty="0"/>
          </a:p>
          <a:p>
            <a:r>
              <a:rPr lang="ru-RU" sz="2400" b="1" dirty="0"/>
              <a:t>Исключено историческое сочинение </a:t>
            </a:r>
            <a:r>
              <a:rPr lang="ru-RU" sz="2000" dirty="0"/>
              <a:t>(25 по нумерации 2021 г.).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000" dirty="0" smtClean="0"/>
              <a:t>Часть </a:t>
            </a:r>
            <a:r>
              <a:rPr lang="ru-RU" sz="2000" dirty="0"/>
              <a:t>заданий, нацеленных на проверку определённых знаний и умений, преобразована в задания, предполагающие расширение и детализацию проверки этих же умений и проверку умений, ранее не проверявшихся в экзаменационной работе.</a:t>
            </a:r>
            <a:br>
              <a:rPr lang="ru-RU" sz="2000" dirty="0"/>
            </a:br>
            <a:endParaRPr lang="ru-RU" sz="2000" dirty="0" smtClean="0"/>
          </a:p>
          <a:p>
            <a:pPr fontAlgn="base"/>
            <a:r>
              <a:rPr lang="ru-RU" sz="2000" dirty="0"/>
              <a:t> - Задание на проверку знания исторических понятий с кратким ответом (3 и 4 по нумерации 2021 г.) </a:t>
            </a:r>
            <a:r>
              <a:rPr lang="ru-RU" sz="2000" b="1" dirty="0"/>
              <a:t>преобразовано в задание с развёрнутым ответом на проверку знания исторических понятий и умения использовать эти понятия в историческом контексте</a:t>
            </a:r>
            <a:r>
              <a:rPr lang="ru-RU" sz="2000" dirty="0"/>
              <a:t> (задание 18 по нумерации 2022 г.).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8526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620000" cy="633670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 - Из задания на работу с информацией, представленной в форме таблицы (11 по нумерации 2021 г.), исключён материал по истории зарубежных стран; </a:t>
            </a:r>
            <a:r>
              <a:rPr lang="ru-RU" sz="2400" b="1" dirty="0"/>
              <a:t>в 2022 г. это задание нацелено на проверку знания важных исторических событий, произошедших в регионах нашей страны, и географических объектов на территории зарубежных стран, непосредственно связанных с историей нашей страны</a:t>
            </a:r>
            <a:r>
              <a:rPr lang="ru-RU" sz="2400" dirty="0"/>
              <a:t> (задание 4 по нумерации 2022 г.).</a:t>
            </a:r>
            <a:br>
              <a:rPr lang="ru-RU" sz="2400" dirty="0"/>
            </a:br>
            <a:endParaRPr lang="ru-RU" sz="2400" dirty="0" smtClean="0"/>
          </a:p>
          <a:p>
            <a:r>
              <a:rPr lang="ru-RU" sz="2400" dirty="0"/>
              <a:t> - Задание на работу с исторической картой (схемой) (15 по нумерации 2021 г.) </a:t>
            </a:r>
            <a:r>
              <a:rPr lang="ru-RU" sz="2400" b="1" dirty="0"/>
              <a:t>преобразовано в задание на проверку умения соотносить информацию, представленную в разных знаковых системах, – историческую карту и текст </a:t>
            </a:r>
            <a:r>
              <a:rPr lang="ru-RU" sz="2400" dirty="0"/>
              <a:t>(10 по нумерации 2022 г</a:t>
            </a:r>
            <a:r>
              <a:rPr lang="ru-RU" sz="2400" dirty="0" smtClean="0"/>
              <a:t>.).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- Задания с краткими ответами на работу с изображениями (18 и 19 по нумерации 2021 г.) </a:t>
            </a:r>
            <a:r>
              <a:rPr lang="ru-RU" sz="2400" b="1" dirty="0"/>
              <a:t>преобразованы в задания с развёрнутым ответом </a:t>
            </a:r>
            <a:r>
              <a:rPr lang="ru-RU" sz="2400" dirty="0"/>
              <a:t>(14 и 15 по нумерации 2022 г.), </a:t>
            </a:r>
            <a:r>
              <a:rPr lang="ru-RU" sz="2400" b="1" dirty="0"/>
              <a:t>предполагающим самостоятельное объяснение вывода об изображении и указание факта, связанного с изображённым памятником культуры.</a:t>
            </a:r>
            <a:br>
              <a:rPr lang="ru-RU" sz="2400" b="1" dirty="0"/>
            </a:b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825680" cy="606814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 - В целях усиления содержательной составляющей экзаменационной работы, посвящённой Великой Отечественной войне, вместо задания с кратким ответом (задание 8 по нумерации 2021 г.) </a:t>
            </a:r>
            <a:r>
              <a:rPr lang="ru-RU" sz="2400" b="1" dirty="0"/>
              <a:t>включено задание с развёрнутым ответом, предполагающее работу с историческими источниками по теме Великой Отечественной войны </a:t>
            </a:r>
            <a:r>
              <a:rPr lang="ru-RU" sz="2400" dirty="0"/>
              <a:t>(задание 16 по нумерации 2022 г.).</a:t>
            </a:r>
            <a:br>
              <a:rPr lang="ru-RU" sz="2400" dirty="0"/>
            </a:br>
            <a:r>
              <a:rPr lang="ru-RU" sz="2400" dirty="0"/>
              <a:t> - Задание на аргументацию (24 по нумерации 2021 г.) усовершенствовано: в него </a:t>
            </a:r>
            <a:r>
              <a:rPr lang="ru-RU" sz="2400" b="1" dirty="0"/>
              <a:t>добавлен материал по истории зарубежных стран </a:t>
            </a:r>
            <a:r>
              <a:rPr lang="ru-RU" sz="2400" dirty="0"/>
              <a:t>(19 по нумерации 2022 г.).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экзаменационную работу </a:t>
            </a:r>
            <a:r>
              <a:rPr lang="ru-RU" sz="2400" b="1" dirty="0"/>
              <a:t>добавлено новое задание на установление причинно-следственных связей </a:t>
            </a:r>
            <a:r>
              <a:rPr lang="ru-RU" sz="2400" dirty="0"/>
              <a:t>(17 по нумерации 2022 г.).</a:t>
            </a:r>
          </a:p>
          <a:p>
            <a:r>
              <a:rPr lang="ru-RU" sz="2400" dirty="0"/>
              <a:t>Из заданий, предполагающих множественный выбор (6 и 11 по нумерации 2022 г.), </a:t>
            </a:r>
            <a:r>
              <a:rPr lang="ru-RU" sz="2400" b="1" dirty="0"/>
              <a:t>исключено положение, указывающее на количество правильных элементов ответа.</a:t>
            </a:r>
          </a:p>
          <a:p>
            <a:pPr algn="ctr" fontAlgn="base"/>
            <a:r>
              <a:rPr lang="ru-RU" sz="3000" b="1" dirty="0">
                <a:solidFill>
                  <a:srgbClr val="C00000"/>
                </a:solidFill>
              </a:rPr>
              <a:t>Время на выполнение экзаменационной работы сокращено с 235 до 180 минут.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21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ysClr val="windowText" lastClr="000000"/>
                </a:solidFill>
              </a:rPr>
              <a:t>Изменения ЕГЭ 2022 по обществознанию</a:t>
            </a:r>
            <a:br>
              <a:rPr lang="ru-RU" sz="3200" b="1" dirty="0">
                <a:solidFill>
                  <a:sysClr val="windowText" lastClr="000000"/>
                </a:solidFill>
              </a:rPr>
            </a:b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136904" cy="576064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dirty="0"/>
              <a:t>В работу внесены следующие изменения.</a:t>
            </a:r>
          </a:p>
          <a:p>
            <a:r>
              <a:rPr lang="ru-RU" dirty="0"/>
              <a:t>Из части 1 КИМ исключены задания 1, 2 и 20 по нумерации 2021 г.</a:t>
            </a:r>
          </a:p>
          <a:p>
            <a:r>
              <a:rPr lang="ru-RU" dirty="0"/>
              <a:t>Задание </a:t>
            </a:r>
            <a:r>
              <a:rPr lang="ru-RU" b="1" dirty="0"/>
              <a:t>с кратким ответом </a:t>
            </a:r>
            <a:r>
              <a:rPr lang="ru-RU" dirty="0"/>
              <a:t>на анализ графика спроса и предложения (задание 10 в КИМ 2021 г.) </a:t>
            </a:r>
            <a:r>
              <a:rPr lang="ru-RU" b="1" dirty="0"/>
              <a:t>преобразовано в задание с развёрнутым ответом </a:t>
            </a:r>
            <a:r>
              <a:rPr lang="ru-RU" dirty="0"/>
              <a:t>(задание 21 по нумерации 2022 г.).</a:t>
            </a:r>
          </a:p>
          <a:p>
            <a:r>
              <a:rPr lang="ru-RU" dirty="0"/>
              <a:t>В части 2 КИМ устранены дублирующие друг друга по проверяемым умениям задания (задания 22 и 26 исключены, задания 25 (позиция 25.1) и 23 из КИМ ЕГЭ 2021 г. сохранены в составном задании к тексту).</a:t>
            </a:r>
          </a:p>
          <a:p>
            <a:r>
              <a:rPr lang="ru-RU" dirty="0"/>
              <a:t>Максимальный балл за выполнение задания–задачи 22 (по нумерации 2022 г.) увеличен с 3 до 4 баллов.</a:t>
            </a:r>
          </a:p>
          <a:p>
            <a:r>
              <a:rPr lang="ru-RU" b="1" dirty="0"/>
              <a:t>В КИМ ЕГЭ 2022 г. не включено альтернативное задание, требующее написания мини-сочинения </a:t>
            </a:r>
            <a:r>
              <a:rPr lang="ru-RU" dirty="0"/>
              <a:t>(задание 29 КИМ 2021 г</a:t>
            </a:r>
            <a:r>
              <a:rPr lang="ru-RU" dirty="0" smtClean="0"/>
              <a:t>.)(</a:t>
            </a:r>
            <a:r>
              <a:rPr lang="ru-RU" dirty="0"/>
              <a:t>задание 23 по нумерации 2022 г.).</a:t>
            </a:r>
          </a:p>
          <a:p>
            <a:r>
              <a:rPr lang="ru-RU" dirty="0"/>
              <a:t>Задание на составление </a:t>
            </a:r>
            <a:r>
              <a:rPr lang="ru-RU" b="1" dirty="0"/>
              <a:t>плана развёрнутого ответа </a:t>
            </a:r>
            <a:r>
              <a:rPr lang="ru-RU" dirty="0"/>
              <a:t>по предложенной теме (задание 28 в КИМ ЕГЭ 2021 г.) включено в составное задание, соединившее в себе </a:t>
            </a:r>
            <a:r>
              <a:rPr lang="ru-RU" b="1" dirty="0"/>
              <a:t>составление плана и элементы мини-сочинения </a:t>
            </a:r>
            <a:r>
              <a:rPr lang="ru-RU" dirty="0"/>
              <a:t>(задания 24 и 25 по нумерации 2022 г.).</a:t>
            </a:r>
          </a:p>
          <a:p>
            <a:r>
              <a:rPr lang="ru-RU" b="1" dirty="0"/>
              <a:t>Максимальный балл изменён с 64 до 57 баллов.</a:t>
            </a:r>
          </a:p>
          <a:p>
            <a:pPr algn="ctr" fontAlgn="base"/>
            <a:r>
              <a:rPr lang="ru-RU" sz="3300" b="1" dirty="0">
                <a:solidFill>
                  <a:srgbClr val="C00000"/>
                </a:solidFill>
              </a:rPr>
              <a:t>Общее время выполнения работы </a:t>
            </a:r>
            <a:endParaRPr lang="ru-RU" sz="3300" b="1" dirty="0" smtClean="0">
              <a:solidFill>
                <a:srgbClr val="C00000"/>
              </a:solidFill>
            </a:endParaRPr>
          </a:p>
          <a:p>
            <a:pPr marL="114300" indent="0" algn="ctr" fontAlgn="base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сокращено </a:t>
            </a:r>
            <a:r>
              <a:rPr lang="ru-RU" sz="3300" b="1" dirty="0">
                <a:solidFill>
                  <a:srgbClr val="C00000"/>
                </a:solidFill>
              </a:rPr>
              <a:t>с 235 до 180 минут.</a:t>
            </a:r>
            <a:br>
              <a:rPr lang="ru-RU" sz="33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95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Изменения ЕГЭ 2022 по биологии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003232" cy="5400600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ru-RU" sz="4200" dirty="0"/>
              <a:t>В работу внесены следующие </a:t>
            </a:r>
            <a:r>
              <a:rPr lang="ru-RU" sz="4200" dirty="0" smtClean="0"/>
              <a:t>изменения:</a:t>
            </a:r>
            <a:endParaRPr lang="ru-RU" sz="4200" dirty="0"/>
          </a:p>
          <a:p>
            <a:r>
              <a:rPr lang="ru-RU" sz="4200" b="1" dirty="0"/>
              <a:t>Исключено задание на дополнение схемы </a:t>
            </a:r>
            <a:r>
              <a:rPr lang="ru-RU" sz="4200" dirty="0"/>
              <a:t>(линия 1); вместо него </a:t>
            </a:r>
            <a:r>
              <a:rPr lang="ru-RU" sz="4200" b="1" dirty="0"/>
              <a:t>включено задание, </a:t>
            </a:r>
            <a:r>
              <a:rPr lang="ru-RU" sz="4200" b="1" dirty="0" smtClean="0"/>
              <a:t>проверяющее </a:t>
            </a:r>
            <a:r>
              <a:rPr lang="ru-RU" sz="4200" b="1" dirty="0"/>
              <a:t>умение прогнозировать результаты эксперимента, построенное на знаниях из области физиологии клеток и организмов разных царств живой природы </a:t>
            </a:r>
            <a:r>
              <a:rPr lang="ru-RU" sz="4200" dirty="0"/>
              <a:t>(линия 2 КИМ ЕГЭ 2022 г.).</a:t>
            </a:r>
          </a:p>
          <a:p>
            <a:r>
              <a:rPr lang="ru-RU" sz="4200" dirty="0"/>
              <a:t>Традиционные задачи по генетике части 1 (линия 6) в новой редакции стали располагаться на позиции линии 4.</a:t>
            </a:r>
          </a:p>
          <a:p>
            <a:r>
              <a:rPr lang="ru-RU" sz="4200" dirty="0"/>
              <a:t>Задания, проверяющие знания и умения по темам «Клетка как биологическая система» и «Организм как биологическая система», </a:t>
            </a:r>
            <a:r>
              <a:rPr lang="ru-RU" sz="4200" b="1" dirty="0"/>
              <a:t>объединены</a:t>
            </a:r>
            <a:r>
              <a:rPr lang="ru-RU" sz="4200" dirty="0"/>
              <a:t> в единый модуль (линии 5–8), при этом в рамках блока всегда два задания проверяют знания и умения по теме «Клетка как биологическая система», а два – по теме «Организм как биологическая система».</a:t>
            </a:r>
          </a:p>
          <a:p>
            <a:pPr fontAlgn="base"/>
            <a:r>
              <a:rPr lang="ru-RU" sz="4200" dirty="0"/>
              <a:t>В части 2 практико-ориентированные задания (линия 22) видоизменены таким образом, что они проверяют знания и умения в рамках </a:t>
            </a:r>
            <a:r>
              <a:rPr lang="ru-RU" sz="4200" b="1" dirty="0"/>
              <a:t>планирования, проведения и анализа результата эксперимента</a:t>
            </a:r>
            <a:r>
              <a:rPr lang="ru-RU" sz="4200" dirty="0"/>
              <a:t>; задания оцениваются 3 баллами вместо 2 баллов в 2021 г.</a:t>
            </a:r>
            <a:br>
              <a:rPr lang="ru-RU" sz="4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865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277"/>
            <a:ext cx="8496944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ysClr val="windowText" lastClr="000000"/>
                </a:solidFill>
              </a:rPr>
              <a:t>Изменения ЕГЭ 2022 по литературе</a:t>
            </a:r>
            <a:br>
              <a:rPr lang="ru-RU" sz="3600" b="1" dirty="0">
                <a:solidFill>
                  <a:sysClr val="windowText" lastClr="000000"/>
                </a:solidFill>
              </a:rPr>
            </a:br>
            <a:endParaRPr lang="ru-RU" sz="3600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56" y="764704"/>
            <a:ext cx="8229600" cy="5976664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dirty="0"/>
              <a:t>В работу внесены следующие </a:t>
            </a:r>
            <a:r>
              <a:rPr lang="ru-RU" dirty="0" smtClean="0"/>
              <a:t>изменения:</a:t>
            </a:r>
            <a:endParaRPr lang="ru-RU" dirty="0"/>
          </a:p>
          <a:p>
            <a:r>
              <a:rPr lang="ru-RU" sz="3600" b="1" dirty="0"/>
              <a:t>Обогащён литературный материал</a:t>
            </a:r>
            <a:r>
              <a:rPr lang="ru-RU" sz="3600" dirty="0"/>
              <a:t>: </a:t>
            </a:r>
            <a:r>
              <a:rPr lang="ru-RU" sz="3600" b="1" dirty="0"/>
              <a:t>шире представлена поэзия второй половины ХIХ – ХХ в., отечественная литература ХХI в.; включена зарубежная литература:</a:t>
            </a:r>
            <a:br>
              <a:rPr lang="ru-RU" sz="3600" b="1" dirty="0"/>
            </a:br>
            <a:r>
              <a:rPr lang="ru-RU" sz="2900" dirty="0"/>
              <a:t> – в заданиях 7–11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заданий 6 и 11 допускается выбор примера для контекстного сопоставления не только из отечественной, но и из зарубежной литературы;</a:t>
            </a:r>
            <a:br>
              <a:rPr lang="ru-RU" sz="2900" dirty="0"/>
            </a:br>
            <a:r>
              <a:rPr lang="ru-RU" sz="2900" dirty="0"/>
              <a:t> – 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  </a:r>
          </a:p>
          <a:p>
            <a:r>
              <a:rPr lang="ru-RU" sz="2900" dirty="0"/>
              <a:t>Количество заданий базового уровня сложности (с кратким ответом) сокращено с 12 до 7, в результате чего изменилась нумерация заданий.</a:t>
            </a:r>
          </a:p>
          <a:p>
            <a:r>
              <a:rPr lang="ru-RU" sz="2900" dirty="0"/>
              <a:t>Увеличено количество заданий на выбор в части 1 (5.1/5.2, 10.1/10.2) и в части 2 </a:t>
            </a:r>
            <a:r>
              <a:rPr lang="ru-RU" sz="2900" b="1" dirty="0">
                <a:solidFill>
                  <a:srgbClr val="C00000"/>
                </a:solidFill>
              </a:rPr>
              <a:t>(добавлена пятая тема сочинения с опорой на «диалог искусств»).</a:t>
            </a:r>
          </a:p>
          <a:p>
            <a:r>
              <a:rPr lang="ru-RU" sz="2900" dirty="0"/>
              <a:t>Изменены требования к выполнению заданий 6 (ранее – 9) и 11 (ранее – 16): </a:t>
            </a:r>
            <a:r>
              <a:rPr lang="ru-RU" sz="2900" b="1" dirty="0"/>
              <a:t>требуется подобрать не два, а одно произведение для сопоставления с предложенным текстом</a:t>
            </a:r>
            <a:r>
              <a:rPr lang="ru-RU" sz="2900" dirty="0"/>
              <a:t>; уточнены критерии оценивания данных заданий.</a:t>
            </a:r>
          </a:p>
          <a:p>
            <a:r>
              <a:rPr lang="ru-RU" sz="2900" b="1" dirty="0">
                <a:solidFill>
                  <a:srgbClr val="C00000"/>
                </a:solidFill>
              </a:rPr>
              <a:t>Повышены требования к объёму сочинения (минимальное количество слов – 200).</a:t>
            </a:r>
          </a:p>
          <a:p>
            <a:r>
              <a:rPr lang="ru-RU" sz="2900" dirty="0"/>
              <a:t>Увеличен с 2 до 3 баллов максимальный балл оценивания сочинения (12.1–12.5) по критерию 3 «Опора на теоретико-литературные понятия».</a:t>
            </a:r>
          </a:p>
          <a:p>
            <a:r>
              <a:rPr lang="ru-RU" sz="2900" dirty="0"/>
              <a:t>Введены критерии оценивания грамотности.</a:t>
            </a:r>
          </a:p>
          <a:p>
            <a:pPr fontAlgn="base"/>
            <a:r>
              <a:rPr lang="ru-RU" sz="2900" b="1" dirty="0"/>
              <a:t>Изменён максимальный первичный балл за выполнение всей экзаменационной работы – 55 (в 2021 г. – 58 баллов).</a:t>
            </a:r>
            <a:br>
              <a:rPr lang="ru-RU" sz="2900" b="1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386197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ysClr val="windowText" lastClr="000000"/>
                </a:solidFill>
              </a:rPr>
              <a:t>Изменения ЕГЭ 2022 по физике</a:t>
            </a:r>
            <a:br>
              <a:rPr lang="ru-RU" sz="4000" b="1" dirty="0">
                <a:solidFill>
                  <a:sysClr val="windowText" lastClr="000000"/>
                </a:solidFill>
              </a:rPr>
            </a:br>
            <a:endParaRPr lang="ru-RU" sz="4000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44" y="908720"/>
            <a:ext cx="8365288" cy="5592817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sz="3600" dirty="0">
                <a:solidFill>
                  <a:sysClr val="windowText" lastClr="000000"/>
                </a:solidFill>
              </a:rPr>
              <a:t>В работу внесены следующие </a:t>
            </a:r>
            <a:r>
              <a:rPr lang="ru-RU" sz="3600" dirty="0" smtClean="0">
                <a:solidFill>
                  <a:sysClr val="windowText" lastClr="000000"/>
                </a:solidFill>
              </a:rPr>
              <a:t>изменения:</a:t>
            </a:r>
            <a:endParaRPr lang="ru-RU" sz="3600" dirty="0">
              <a:solidFill>
                <a:sysClr val="windowText" lastClr="000000"/>
              </a:solidFill>
            </a:endParaRPr>
          </a:p>
          <a:p>
            <a:r>
              <a:rPr lang="ru-RU" sz="3600" b="1" dirty="0">
                <a:solidFill>
                  <a:sysClr val="windowText" lastClr="000000"/>
                </a:solidFill>
              </a:rPr>
              <a:t>В 2022 г. изменена структура КИМ ЕГЭ, общее количество заданий уменьшилось и стало равным 30. Максимальный балл увеличился до 54.</a:t>
            </a:r>
          </a:p>
          <a:p>
            <a:r>
              <a:rPr lang="ru-RU" sz="3600" dirty="0">
                <a:solidFill>
                  <a:sysClr val="windowText" lastClr="000000"/>
                </a:solidFill>
              </a:rPr>
              <a:t>В части 1 работы введены две новые линии заданий (линия 1 и линия 2) базового уровня сложности, которые имеют интегрированный характер и включают в себя элементы содержания не менее чем из трёх разделов курса физики.</a:t>
            </a:r>
          </a:p>
          <a:p>
            <a:r>
              <a:rPr lang="ru-RU" sz="3600" dirty="0">
                <a:solidFill>
                  <a:sysClr val="windowText" lastClr="000000"/>
                </a:solidFill>
              </a:rPr>
              <a:t>Изменена форма заданий на множественный выбор (линии 6, 12 и 17). Если ранее предлагалось выбрать два верных ответа, то в 2022 г. в этих заданиях предлагается выбрать все верные ответы из пяти предложенных утверждений.</a:t>
            </a:r>
          </a:p>
          <a:p>
            <a:pPr fontAlgn="base"/>
            <a:r>
              <a:rPr lang="ru-RU" sz="3600" dirty="0">
                <a:solidFill>
                  <a:sysClr val="windowText" lastClr="000000"/>
                </a:solidFill>
              </a:rPr>
              <a:t>В части 2 увеличено количество заданий с развёрнутым ответом и исключены расчётные задачи повышенного уровня сложности с кратким ответом. </a:t>
            </a:r>
            <a:r>
              <a:rPr lang="ru-RU" sz="3600" b="1" dirty="0">
                <a:solidFill>
                  <a:srgbClr val="C00000"/>
                </a:solidFill>
              </a:rPr>
              <a:t>Добавлена одна расчётная задача повышенного уровня сложности с развёрнутым ответом и изменены требования к решению задачи высокого уровня по механике</a:t>
            </a:r>
            <a:r>
              <a:rPr lang="ru-RU" sz="3600" u="sng" dirty="0">
                <a:solidFill>
                  <a:sysClr val="windowText" lastClr="000000"/>
                </a:solidFill>
              </a:rPr>
              <a:t>. Теперь дополнительно к решению необходимо представить обоснование использования законов и формул для условия задачи. </a:t>
            </a:r>
            <a:endParaRPr lang="ru-RU" sz="3600" u="sng" dirty="0" smtClean="0">
              <a:solidFill>
                <a:sysClr val="windowText" lastClr="000000"/>
              </a:solidFill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ysClr val="windowText" lastClr="000000"/>
                </a:solidFill>
              </a:rPr>
              <a:t/>
            </a:r>
            <a:br>
              <a:rPr lang="ru-RU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87727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Данная задача оценивается максимально 4 баллами, при этом выделено два критерия оценивания: для обоснования использования законов и для математического решения задачи.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712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Изменения ЕГЭ 2022 по химии</a:t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498" y="980728"/>
            <a:ext cx="8548938" cy="547260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ysClr val="windowText" lastClr="000000"/>
                </a:solidFill>
              </a:rPr>
              <a:t>В экзаменационном варианте уменьшено с 35 до 34 общее количество заданий. Это достигнуто в результате объединения контролируемых элементов содержания, имеющих близкую тематическую принадлежность или сходные виды деятельности при их выполнении.</a:t>
            </a:r>
            <a:br>
              <a:rPr lang="ru-RU" sz="1600" b="1" dirty="0">
                <a:solidFill>
                  <a:sysClr val="windowText" lastClr="000000"/>
                </a:solidFill>
              </a:rPr>
            </a:br>
            <a:r>
              <a:rPr lang="ru-RU" sz="1600" dirty="0">
                <a:solidFill>
                  <a:sysClr val="windowText" lastClr="000000"/>
                </a:solidFill>
              </a:rPr>
              <a:t> - Элементы содержания «Химические свойства углеводородов» и «Химические свойства кислородсодержащих органических соединений» (в 2021 г. – задания 13 и 14) будут проверяться заданием 12. В обновлённом задании будет снято ограничение на количество элементов ответа, из которых может состоять полный правильный ответ.</a:t>
            </a:r>
            <a:br>
              <a:rPr lang="ru-RU" sz="1600" dirty="0">
                <a:solidFill>
                  <a:sysClr val="windowText" lastClr="000000"/>
                </a:solidFill>
              </a:rPr>
            </a:br>
            <a:r>
              <a:rPr lang="ru-RU" sz="1600" dirty="0">
                <a:solidFill>
                  <a:sysClr val="windowText" lastClr="000000"/>
                </a:solidFill>
              </a:rPr>
              <a:t> - Исключено задание 6 (по нумерации 2021 г.), так как умение характеризовать химические свойства простых веществ и оксидов проверяется заданиями 7 и 8.</a:t>
            </a:r>
          </a:p>
          <a:p>
            <a:r>
              <a:rPr lang="ru-RU" sz="1600" dirty="0">
                <a:solidFill>
                  <a:sysClr val="windowText" lastClr="000000"/>
                </a:solidFill>
              </a:rPr>
              <a:t>Изменён формат предъявления условий задания 5, проверяющего умение классифицировать неорганические вещества, и задания 21 (в 2021 г. – задание 23), проверяющего умение определять среду водных растворов: </a:t>
            </a:r>
            <a:r>
              <a:rPr lang="ru-RU" sz="1600" b="1" dirty="0">
                <a:solidFill>
                  <a:sysClr val="windowText" lastClr="000000"/>
                </a:solidFill>
              </a:rPr>
              <a:t>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  </a:r>
          </a:p>
          <a:p>
            <a:r>
              <a:rPr lang="ru-RU" sz="1600" b="1" dirty="0">
                <a:solidFill>
                  <a:sysClr val="windowText" lastClr="000000"/>
                </a:solidFill>
              </a:rPr>
              <a:t>Включено задание (23), ориентированное на проверку умения проводить расчёты на основе данных таблицы, отражающих изменения концентрации веществ.</a:t>
            </a:r>
          </a:p>
          <a:p>
            <a:r>
              <a:rPr lang="ru-RU" sz="1600" dirty="0">
                <a:solidFill>
                  <a:sysClr val="windowText" lastClr="000000"/>
                </a:solidFill>
              </a:rPr>
              <a:t>Изменён вид расчётов в задании 28: требуется определить значение «выхода продукта реакции» или «массовой доли примеси».</a:t>
            </a:r>
          </a:p>
          <a:p>
            <a:pPr fontAlgn="base"/>
            <a:r>
              <a:rPr lang="ru-RU" sz="1600" dirty="0">
                <a:solidFill>
                  <a:sysClr val="windowText" lastClr="000000"/>
                </a:solidFill>
              </a:rPr>
              <a:t>Изменена шкала оценивания некоторых заданий в связи с уточнением уровня их сложности и количеством мыслительных операций при их выполнении. В результате этого </a:t>
            </a:r>
            <a:r>
              <a:rPr lang="ru-RU" sz="1600" b="1" dirty="0">
                <a:solidFill>
                  <a:sysClr val="windowText" lastClr="000000"/>
                </a:solidFill>
              </a:rPr>
              <a:t>максимальный балл за выполнение работы в целом составит 56 баллов (в 2021 г. – 58 баллов).</a:t>
            </a:r>
            <a:br>
              <a:rPr lang="ru-RU" sz="1600" b="1" dirty="0">
                <a:solidFill>
                  <a:sysClr val="windowText" lastClr="000000"/>
                </a:solidFill>
              </a:rPr>
            </a:br>
            <a:r>
              <a:rPr lang="ru-RU" sz="1600" dirty="0">
                <a:solidFill>
                  <a:sysClr val="windowText" lastClr="000000"/>
                </a:solidFill>
              </a:rPr>
              <a:t/>
            </a:r>
            <a:br>
              <a:rPr lang="ru-RU" sz="1600" dirty="0">
                <a:solidFill>
                  <a:sysClr val="windowText" lastClr="000000"/>
                </a:solidFill>
              </a:rPr>
            </a:br>
            <a:endParaRPr lang="ru-RU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1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Единый государственный экзамен</a:t>
            </a:r>
            <a:r>
              <a:rPr lang="ru-RU" dirty="0"/>
              <a:t> (</a:t>
            </a:r>
            <a:r>
              <a:rPr lang="ru-RU" b="1" dirty="0">
                <a:solidFill>
                  <a:srgbClr val="0070C0"/>
                </a:solidFill>
              </a:rPr>
              <a:t>ЕГЭ</a:t>
            </a:r>
            <a:r>
              <a:rPr lang="ru-RU" dirty="0"/>
              <a:t>) — это форма государственной итоговой аттестации (</a:t>
            </a:r>
            <a:r>
              <a:rPr lang="ru-RU" b="1" dirty="0">
                <a:solidFill>
                  <a:srgbClr val="C00000"/>
                </a:solidFill>
              </a:rPr>
              <a:t>ГИА</a:t>
            </a:r>
            <a:r>
              <a:rPr lang="ru-RU" dirty="0"/>
              <a:t>) по образовательным программам среднего общего </a:t>
            </a:r>
            <a:r>
              <a:rPr lang="ru-RU" dirty="0" smtClean="0"/>
              <a:t>образования, которую </a:t>
            </a:r>
            <a:r>
              <a:rPr lang="ru-RU" dirty="0"/>
              <a:t>проходят все обучающиеся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проведении ЕГЭ используются контрольные измерительные материалы (</a:t>
            </a:r>
            <a:r>
              <a:rPr lang="ru-RU" b="1" dirty="0">
                <a:solidFill>
                  <a:srgbClr val="008000"/>
                </a:solidFill>
              </a:rPr>
              <a:t>КИМ</a:t>
            </a:r>
            <a:r>
              <a:rPr lang="ru-RU" dirty="0"/>
              <a:t>), представляющие собой комплексы заданий стандартизированной формы. Для оформления ответов на задания КИМ используются специальные бланки.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ЕГЭ по всем учебным предметам, кроме иностранных языков, проводится в письменной форме на русском языке. ЕГЭ по иностранным языкам проводится в устной и письменной форме.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ЕГЭ организуется и проводится Федеральной службой по надзору в сфере образования и науки (</a:t>
            </a:r>
            <a:r>
              <a:rPr lang="ru-RU" dirty="0" err="1"/>
              <a:t>Рособрнадзором</a:t>
            </a:r>
            <a:r>
              <a:rPr lang="ru-RU" dirty="0"/>
              <a:t>) совместно с органами исполнительной власти субъектов Российской Федерации, осуществляющими государственное управление в 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248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ysClr val="windowText" lastClr="000000"/>
                </a:solidFill>
              </a:rPr>
              <a:t>Изменения ЕГЭ 2022 по английскому языку, немецкому языку, французскому языку, испанскому языкам</a:t>
            </a:r>
            <a:r>
              <a:rPr lang="ru-RU" b="1" dirty="0">
                <a:solidFill>
                  <a:sysClr val="windowText" lastClr="000000"/>
                </a:solidFill>
              </a:rPr>
              <a:t/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839" y="1052736"/>
            <a:ext cx="8568952" cy="4800600"/>
          </a:xfrm>
        </p:spPr>
        <p:txBody>
          <a:bodyPr>
            <a:noAutofit/>
          </a:bodyPr>
          <a:lstStyle/>
          <a:p>
            <a:pPr fontAlgn="base"/>
            <a:r>
              <a:rPr lang="ru-RU" sz="2000" b="1" dirty="0"/>
              <a:t>В экзаменационную работу 2022 г. были внесены изменения в разделы 4 («Письменная речь») и 5 («Говорение»).</a:t>
            </a:r>
            <a:endParaRPr lang="ru-RU" sz="2000" dirty="0"/>
          </a:p>
          <a:p>
            <a:r>
              <a:rPr lang="ru-RU" sz="2000" dirty="0"/>
              <a:t>Раздел 4 («Письменная речь») экзаменационной работы 2022 г. состоит из 2 заданий с развёрнутым ответом.</a:t>
            </a:r>
          </a:p>
          <a:p>
            <a:r>
              <a:rPr lang="ru-RU" sz="2000" b="1" dirty="0"/>
              <a:t>В задании 39 предлагается написать электронное письмо личного характера в ответ на письмо-стимул зарубежного друга по переписке. В связи с изменением вида письменного сообщения были внесены изменения в критерии оценивания задания. Максимальное количество баллов за выполнение задания 39 не изменилось (6 баллов).</a:t>
            </a:r>
          </a:p>
          <a:p>
            <a:pPr fontAlgn="base"/>
            <a:r>
              <a:rPr lang="ru-RU" sz="2000" dirty="0"/>
              <a:t>В задании 40 необходимо создать развёрнутое письменное высказывание с элементами рассуждения на основе таблицы/диаграммы и выразить своё мнение по теме проекта. Задание 40 является альтернативным заданием; экзаменуемый выбирает один из предложенных вариантов задания (40.1 или 40.2) и выполняет его. В связи с изменением вида письменной работы были внесены изменения в критерии оценивания задания. Максимальное количество баллов за выполнение задания 40 не изменилось – 14 баллов.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18400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sz="2400" b="1" dirty="0"/>
              <a:t>В раздел 5 «Говорение» экзаменационной работы 2022 г. внесены следующие изменения.</a:t>
            </a:r>
            <a:endParaRPr lang="ru-RU" sz="2400" dirty="0"/>
          </a:p>
          <a:p>
            <a:r>
              <a:rPr lang="ru-RU" sz="2400" dirty="0"/>
              <a:t>В задании 2 (условный диалог-расспрос) </a:t>
            </a:r>
            <a:r>
              <a:rPr lang="ru-RU" sz="2400" b="1" dirty="0"/>
              <a:t>сокращено количество вопросов, которые должен задать участник экзамена</a:t>
            </a:r>
            <a:r>
              <a:rPr lang="ru-RU" sz="2400" dirty="0"/>
              <a:t>, с 5 до 4. Соответственно, максимальное количество баллов за выполнение задания 2 – 4 балла.</a:t>
            </a:r>
          </a:p>
          <a:p>
            <a:r>
              <a:rPr lang="ru-RU" sz="2400" dirty="0"/>
              <a:t>В задании 3 (условный диалог-интервью) </a:t>
            </a:r>
            <a:r>
              <a:rPr lang="ru-RU" sz="2400" b="1" dirty="0"/>
              <a:t>необходимо ответить на 5 вопросов интервьюера на актуальную тему</a:t>
            </a:r>
            <a:r>
              <a:rPr lang="ru-RU" sz="2400" dirty="0"/>
              <a:t>. Каждый ответ на вопрос интервьюера оценивается от 0 до 1 балла. Максимальное количество баллов за выполнение задания 3 – 5 баллов.</a:t>
            </a:r>
          </a:p>
          <a:p>
            <a:r>
              <a:rPr lang="ru-RU" sz="2400" dirty="0"/>
              <a:t>В задании 4 предлагается оставить голосовое сообщение другу, вместе с которым выполняется проектная работа. В этом сообщении надо кратко описать две фотографии-иллюстрации к теме проекта, обосновать выбор фотографии-иллюстрации и выразить своё мнение по теме проектной работы. Соответствующие изменения были внесены в критерии оценивания выполнения задания. Максимальное количество баллов за выполнение задания 4 – 10 баллов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Время выполнения письменной части работы увеличено на 10 минут и составляет 3 часа 10 минут. Время выполнения заданий устной части работы увеличено на 2 минуты и составляет 17 минут.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80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4800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/>
              <a:t>Разработчики КИМ хотят, чтобы сдающие:</a:t>
            </a:r>
          </a:p>
          <a:p>
            <a:r>
              <a:rPr lang="ru-RU" sz="3200" b="1" dirty="0"/>
              <a:t>показывали больше навыков анализа,</a:t>
            </a:r>
          </a:p>
          <a:p>
            <a:r>
              <a:rPr lang="ru-RU" sz="3200" b="1" dirty="0"/>
              <a:t>думали самостоятельно,</a:t>
            </a:r>
          </a:p>
          <a:p>
            <a:r>
              <a:rPr lang="ru-RU" sz="3200" b="1" dirty="0"/>
              <a:t>критически оценивали информацию,</a:t>
            </a:r>
          </a:p>
          <a:p>
            <a:r>
              <a:rPr lang="ru-RU" sz="3200" b="1" dirty="0"/>
              <a:t>учились аргументировать свою точку зрения,</a:t>
            </a:r>
          </a:p>
          <a:p>
            <a:r>
              <a:rPr lang="ru-RU" sz="3200" b="1" dirty="0"/>
              <a:t>умели давать развернутое объяснение,</a:t>
            </a:r>
          </a:p>
          <a:p>
            <a:r>
              <a:rPr lang="ru-RU" sz="3200" b="1" dirty="0"/>
              <a:t>решали практические задачи.</a:t>
            </a:r>
          </a:p>
          <a:p>
            <a:pPr marL="114300" indent="0">
              <a:buNone/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47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71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Продолжительность ЕГЭ 2022</a:t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50414"/>
              </p:ext>
            </p:extLst>
          </p:nvPr>
        </p:nvGraphicFramePr>
        <p:xfrm>
          <a:off x="107504" y="658318"/>
          <a:ext cx="8928992" cy="620702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581166"/>
                <a:gridCol w="3347826"/>
              </a:tblGrid>
              <a:tr h="215347"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ru-RU" sz="700" dirty="0">
                          <a:effectLst/>
                        </a:rPr>
                        <a:t>предмет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ru-RU" sz="700">
                          <a:effectLst/>
                        </a:rPr>
                        <a:t>продолжительность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</a:tr>
              <a:tr h="216966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 профильного уровня,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 и информационно-коммуникационные технологии (ИКТ),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 биология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effectLst/>
                        </a:rPr>
                        <a:t>3 часа 55 минут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effectLst/>
                        </a:rPr>
                        <a:t> (235 минут)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</a:tr>
              <a:tr h="78458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химия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effectLst/>
                        </a:rPr>
                        <a:t>3 часа 30 минут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effectLst/>
                        </a:rPr>
                        <a:t> (210 минут)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</a:tr>
              <a:tr h="67936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 (за исключением раздела «Говорение»)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effectLst/>
                        </a:rPr>
                        <a:t>3 часа 10 минут (190 минут)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</a:tr>
              <a:tr h="194321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 базового уровня,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обществознание,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 история,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</a:endParaRPr>
                    </a:p>
                  </a:txBody>
                  <a:tcPr marL="42757" marR="42757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effectLst/>
                        </a:rPr>
                        <a:t>3 часа (180 минут)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7" marR="4275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1113" y="579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76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0" y="116632"/>
            <a:ext cx="8452792" cy="4800600"/>
          </a:xfrm>
        </p:spPr>
        <p:txBody>
          <a:bodyPr/>
          <a:lstStyle/>
          <a:p>
            <a:r>
              <a:rPr lang="ru-RU" dirty="0"/>
              <a:t>Объявление от ФИПИ → Во всех учебных предметах планируется изменение шкалы перевода первичных баллов ЕГЭ в тестовые баллы на основе реальных результатов экзамена 2022 года для обеспечения сопоставимости ЕГЭ 2022 года с экзаменами прошлых </a:t>
            </a:r>
            <a:r>
              <a:rPr lang="ru-RU" dirty="0" smtClean="0"/>
              <a:t>лет.</a:t>
            </a:r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3000" y="1988840"/>
            <a:ext cx="4084984" cy="4893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Для </a:t>
            </a:r>
            <a:r>
              <a:rPr lang="ru-RU" sz="2400" b="1" dirty="0">
                <a:solidFill>
                  <a:srgbClr val="FF0000"/>
                </a:solidFill>
              </a:rPr>
              <a:t>поступления в вузы: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→ </a:t>
            </a:r>
            <a:r>
              <a:rPr lang="ru-RU" sz="2400" dirty="0"/>
              <a:t>Русский язык - 36 </a:t>
            </a:r>
            <a:endParaRPr lang="ru-RU" sz="2400" dirty="0" smtClean="0"/>
          </a:p>
          <a:p>
            <a:r>
              <a:rPr lang="ru-RU" sz="2400" dirty="0" smtClean="0"/>
              <a:t>→ </a:t>
            </a:r>
            <a:r>
              <a:rPr lang="ru-RU" sz="2400" dirty="0"/>
              <a:t>Математика </a:t>
            </a:r>
            <a:r>
              <a:rPr lang="ru-RU" sz="2400" dirty="0" smtClean="0"/>
              <a:t>– 27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→ Информатика </a:t>
            </a:r>
            <a:r>
              <a:rPr lang="ru-RU" sz="2400" dirty="0" smtClean="0"/>
              <a:t>– 40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→ Биология - 36 </a:t>
            </a:r>
            <a:endParaRPr lang="ru-RU" sz="2400" dirty="0" smtClean="0"/>
          </a:p>
          <a:p>
            <a:r>
              <a:rPr lang="ru-RU" sz="2400" dirty="0" smtClean="0"/>
              <a:t>→ </a:t>
            </a:r>
            <a:r>
              <a:rPr lang="ru-RU" sz="2400" dirty="0"/>
              <a:t>История - 32 </a:t>
            </a:r>
            <a:endParaRPr lang="ru-RU" sz="2400" dirty="0" smtClean="0"/>
          </a:p>
          <a:p>
            <a:r>
              <a:rPr lang="ru-RU" sz="2400" dirty="0" smtClean="0"/>
              <a:t>→ </a:t>
            </a:r>
            <a:r>
              <a:rPr lang="ru-RU" sz="2400" dirty="0"/>
              <a:t>Химия </a:t>
            </a:r>
            <a:r>
              <a:rPr lang="ru-RU" sz="2400" dirty="0" smtClean="0"/>
              <a:t>– 36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→ Иностранные языки - 22 </a:t>
            </a:r>
            <a:endParaRPr lang="ru-RU" sz="2400" dirty="0" smtClean="0"/>
          </a:p>
          <a:p>
            <a:r>
              <a:rPr lang="ru-RU" sz="2400" dirty="0" smtClean="0"/>
              <a:t>→ </a:t>
            </a:r>
            <a:r>
              <a:rPr lang="ru-RU" sz="2400" dirty="0"/>
              <a:t>Китайский язык </a:t>
            </a:r>
            <a:r>
              <a:rPr lang="ru-RU" sz="2400" dirty="0" smtClean="0"/>
              <a:t>– 17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→ Физика - 36 </a:t>
            </a:r>
            <a:endParaRPr lang="ru-RU" sz="2400" dirty="0" smtClean="0"/>
          </a:p>
          <a:p>
            <a:r>
              <a:rPr lang="ru-RU" sz="2400" dirty="0" smtClean="0"/>
              <a:t>→ </a:t>
            </a:r>
            <a:r>
              <a:rPr lang="ru-RU" sz="2400" dirty="0"/>
              <a:t>Обществознание - 42 </a:t>
            </a:r>
            <a:endParaRPr lang="ru-RU" sz="2400" dirty="0" smtClean="0"/>
          </a:p>
          <a:p>
            <a:r>
              <a:rPr lang="ru-RU" sz="2400" dirty="0" smtClean="0"/>
              <a:t>→ </a:t>
            </a:r>
            <a:r>
              <a:rPr lang="ru-RU" sz="2400" dirty="0"/>
              <a:t>Литература </a:t>
            </a:r>
            <a:r>
              <a:rPr lang="ru-RU" sz="2400" dirty="0" smtClean="0"/>
              <a:t>– 32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→ География - </a:t>
            </a:r>
            <a:r>
              <a:rPr lang="ru-RU" sz="2400" dirty="0" smtClean="0"/>
              <a:t>37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5246" y="2668844"/>
            <a:ext cx="4572000" cy="2185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Для получения аттестата</a:t>
            </a:r>
            <a:r>
              <a:rPr lang="ru-RU" sz="24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 </a:t>
            </a:r>
            <a:r>
              <a:rPr lang="ru-RU" sz="2800" dirty="0"/>
              <a:t>→ Русский язык - 24 </a:t>
            </a:r>
            <a:endParaRPr lang="ru-RU" sz="2800" dirty="0" smtClean="0"/>
          </a:p>
          <a:p>
            <a:r>
              <a:rPr lang="ru-RU" sz="2800" dirty="0" smtClean="0"/>
              <a:t>→ </a:t>
            </a:r>
            <a:r>
              <a:rPr lang="ru-RU" sz="2800" dirty="0"/>
              <a:t>Математика - 27 </a:t>
            </a:r>
            <a:endParaRPr lang="ru-RU" sz="2800" dirty="0" smtClean="0"/>
          </a:p>
          <a:p>
            <a:r>
              <a:rPr lang="ru-RU" sz="2800" dirty="0" smtClean="0"/>
              <a:t>→ </a:t>
            </a:r>
            <a:r>
              <a:rPr lang="ru-RU" sz="2800" dirty="0"/>
              <a:t>Математика база </a:t>
            </a:r>
            <a:r>
              <a:rPr lang="ru-RU" sz="2800" dirty="0" smtClean="0"/>
              <a:t>– </a:t>
            </a:r>
          </a:p>
          <a:p>
            <a:r>
              <a:rPr lang="ru-RU" sz="2800" dirty="0" smtClean="0"/>
              <a:t>                            3(оценка)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619508"/>
            <a:ext cx="3081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Минимальные баллы  2022: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17030" y="5517232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Документ: Приказ </a:t>
            </a:r>
            <a:r>
              <a:rPr lang="ru-RU" dirty="0" err="1"/>
              <a:t>Рособрнадзора</a:t>
            </a:r>
            <a:r>
              <a:rPr lang="ru-RU" dirty="0"/>
              <a:t> №876 от </a:t>
            </a:r>
            <a:r>
              <a:rPr lang="ru-RU" dirty="0" smtClean="0"/>
              <a:t>26.06.2019. </a:t>
            </a:r>
          </a:p>
          <a:p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://4ege.ru/novosti-ege/4023-shkala-perevoda-ballov-ege.html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01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08912" cy="64807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Приказ Министерства науки и высшего образования Российской Федерации от 05.08.2021 №713 </a:t>
            </a:r>
            <a:r>
              <a:rPr lang="ru-RU" b="1" dirty="0"/>
              <a:t>«Об установлении минимального количества баллов единого государственного экзамена по общеобразовательным предметам, соответствующим специальности или направлению подготовки, по которым проводится прием на обучение в образовательных организациях, находящихся в ведении Министерства науки и высшего образования Российской Федерации, на 2022/23 учебный год». </a:t>
            </a:r>
            <a:r>
              <a:rPr lang="ru-RU" dirty="0" smtClean="0"/>
              <a:t>Изменений </a:t>
            </a:r>
            <a:r>
              <a:rPr lang="ru-RU" dirty="0"/>
              <a:t>по сравнению с прошлым годом нет</a:t>
            </a:r>
            <a:r>
              <a:rPr lang="ru-RU" dirty="0" smtClean="0"/>
              <a:t>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Русский язык - 40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Математика - 39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Физика - 39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Обществознание - 45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История </a:t>
            </a:r>
            <a:r>
              <a:rPr lang="ru-RU" sz="2600" dirty="0" smtClean="0">
                <a:solidFill>
                  <a:srgbClr val="C00000"/>
                </a:solidFill>
              </a:rPr>
              <a:t>– 35</a:t>
            </a:r>
          </a:p>
          <a:p>
            <a:r>
              <a:rPr lang="ru-RU" sz="2600" dirty="0" smtClean="0">
                <a:solidFill>
                  <a:srgbClr val="C00000"/>
                </a:solidFill>
              </a:rPr>
              <a:t> </a:t>
            </a:r>
            <a:r>
              <a:rPr lang="ru-RU" sz="2600" dirty="0">
                <a:solidFill>
                  <a:srgbClr val="C00000"/>
                </a:solidFill>
              </a:rPr>
              <a:t>→ Информатика </a:t>
            </a:r>
            <a:r>
              <a:rPr lang="ru-RU" sz="2600" dirty="0" smtClean="0">
                <a:solidFill>
                  <a:srgbClr val="C00000"/>
                </a:solidFill>
              </a:rPr>
              <a:t>– 44</a:t>
            </a:r>
          </a:p>
          <a:p>
            <a:r>
              <a:rPr lang="ru-RU" sz="2600" dirty="0" smtClean="0">
                <a:solidFill>
                  <a:srgbClr val="C00000"/>
                </a:solidFill>
              </a:rPr>
              <a:t> </a:t>
            </a:r>
            <a:r>
              <a:rPr lang="ru-RU" sz="2600" dirty="0">
                <a:solidFill>
                  <a:srgbClr val="C00000"/>
                </a:solidFill>
              </a:rPr>
              <a:t>→ Иностранный язык - 30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Литература - 40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Биология - 39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География - 40 </a:t>
            </a: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→ </a:t>
            </a:r>
            <a:r>
              <a:rPr lang="ru-RU" sz="2600" dirty="0">
                <a:solidFill>
                  <a:srgbClr val="C00000"/>
                </a:solidFill>
              </a:rPr>
              <a:t>Химия - 39 </a:t>
            </a:r>
            <a:endParaRPr lang="ru-RU" sz="2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877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7"/>
            <a:ext cx="76200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Расписание ЕГЭ в 2022 году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34529"/>
              </p:ext>
            </p:extLst>
          </p:nvPr>
        </p:nvGraphicFramePr>
        <p:xfrm>
          <a:off x="0" y="1058427"/>
          <a:ext cx="9036496" cy="553892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807299"/>
                <a:gridCol w="7229197"/>
              </a:tblGrid>
              <a:tr h="4978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Дата</a:t>
                      </a:r>
                    </a:p>
                  </a:txBody>
                  <a:tcPr marL="92891" marR="92891" marT="92891" marB="928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Предмет</a:t>
                      </a:r>
                    </a:p>
                  </a:txBody>
                  <a:tcPr marL="92891" marR="92891" marT="92891" marB="92891" anchor="ctr"/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27 мая</a:t>
                      </a:r>
                    </a:p>
                  </a:txBody>
                  <a:tcPr marL="92891" marR="92891" marT="92891" marB="9289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effectLst/>
                        </a:rPr>
                        <a:t>география, литература, химия</a:t>
                      </a:r>
                    </a:p>
                  </a:txBody>
                  <a:tcPr marL="92891" marR="92891" marT="92891" marB="92891" anchor="ctr"/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30 и 31 мая</a:t>
                      </a:r>
                    </a:p>
                  </a:txBody>
                  <a:tcPr marL="92891" marR="92891" marT="92891" marB="9289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</a:rPr>
                        <a:t>русский язык</a:t>
                      </a:r>
                    </a:p>
                  </a:txBody>
                  <a:tcPr marL="92891" marR="92891" marT="92891" marB="92891" anchor="ctr">
                    <a:solidFill>
                      <a:srgbClr val="FFFF00"/>
                    </a:solidFill>
                  </a:tcPr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2 июня</a:t>
                      </a:r>
                    </a:p>
                  </a:txBody>
                  <a:tcPr marL="92891" marR="92891" marT="92891" marB="9289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ЕГЭ по математике профильного уровня</a:t>
                      </a:r>
                    </a:p>
                  </a:txBody>
                  <a:tcPr marL="92891" marR="92891" marT="92891" marB="92891" anchor="ctr">
                    <a:solidFill>
                      <a:srgbClr val="FFFF00"/>
                    </a:solidFill>
                  </a:tcPr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3 июня</a:t>
                      </a:r>
                    </a:p>
                  </a:txBody>
                  <a:tcPr marL="92891" marR="92891" marT="92891" marB="92891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ЕГЭ по математике базового уровня</a:t>
                      </a:r>
                    </a:p>
                  </a:txBody>
                  <a:tcPr marL="92891" marR="92891" marT="92891" marB="92891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6 июня</a:t>
                      </a:r>
                    </a:p>
                  </a:txBody>
                  <a:tcPr marL="92891" marR="92891" marT="92891" marB="9289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история, физика</a:t>
                      </a:r>
                    </a:p>
                  </a:txBody>
                  <a:tcPr marL="92891" marR="92891" marT="92891" marB="92891" anchor="ctr"/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9 июня</a:t>
                      </a:r>
                    </a:p>
                  </a:txBody>
                  <a:tcPr marL="92891" marR="92891" marT="92891" marB="9289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обществознание</a:t>
                      </a:r>
                    </a:p>
                  </a:txBody>
                  <a:tcPr marL="92891" marR="92891" marT="92891" marB="92891" anchor="ctr"/>
                </a:tc>
              </a:tr>
              <a:tr h="7946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14 июня</a:t>
                      </a:r>
                    </a:p>
                  </a:txBody>
                  <a:tcPr marL="92891" marR="92891" marT="92891" marB="9289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effectLst/>
                        </a:rPr>
                        <a:t>иностранные языки (за исключением раздела «Говорение»), биология</a:t>
                      </a:r>
                    </a:p>
                  </a:txBody>
                  <a:tcPr marL="92891" marR="92891" marT="92891" marB="92891" anchor="ctr"/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16 и 17 июня</a:t>
                      </a:r>
                    </a:p>
                  </a:txBody>
                  <a:tcPr marL="92891" marR="92891" marT="92891" marB="9289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effectLst/>
                        </a:rPr>
                        <a:t>иностранные языки (раздел «Говорение»)</a:t>
                      </a:r>
                    </a:p>
                  </a:txBody>
                  <a:tcPr marL="92891" marR="92891" marT="92891" marB="92891" anchor="ctr"/>
                </a:tc>
              </a:tr>
              <a:tr h="530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20 и 21 июня</a:t>
                      </a:r>
                    </a:p>
                  </a:txBody>
                  <a:tcPr marL="92891" marR="92891" marT="92891" marB="9289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информатика и ИКТ</a:t>
                      </a:r>
                    </a:p>
                  </a:txBody>
                  <a:tcPr marL="92891" marR="92891" marT="92891" marB="92891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00807" y="620688"/>
            <a:ext cx="3888437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/>
                <a:cs typeface="Arial" pitchFamily="34" charset="0"/>
              </a:rPr>
              <a:t>Основной период ЕГЭ-2022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0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198585"/>
              </p:ext>
            </p:extLst>
          </p:nvPr>
        </p:nvGraphicFramePr>
        <p:xfrm>
          <a:off x="457200" y="1196750"/>
          <a:ext cx="7620000" cy="507451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524000"/>
                <a:gridCol w="6096000"/>
              </a:tblGrid>
              <a:tr h="51937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Дата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Предмет</a:t>
                      </a:r>
                    </a:p>
                  </a:txBody>
                  <a:tcPr marL="95250" marR="95250" marT="95250" marB="95250" anchor="ctr"/>
                </a:tc>
              </a:tr>
              <a:tr h="51937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23 июня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русский язык</a:t>
                      </a:r>
                    </a:p>
                  </a:txBody>
                  <a:tcPr marL="95250" marR="95250" marT="95250" marB="95250" anchor="ctr"/>
                </a:tc>
              </a:tr>
              <a:tr h="82588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24 июня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ЕГЭ по математике базового уровня, ЕГЭ по математике профильного уровня</a:t>
                      </a:r>
                    </a:p>
                  </a:txBody>
                  <a:tcPr marL="95250" marR="95250" marT="95250" marB="95250" anchor="ctr"/>
                </a:tc>
              </a:tr>
              <a:tr h="82588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27 июня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география, литература, иностранные языки (раздел «Говорение»)</a:t>
                      </a:r>
                    </a:p>
                  </a:txBody>
                  <a:tcPr marL="95250" marR="95250" marT="95250" marB="95250" anchor="ctr"/>
                </a:tc>
              </a:tr>
              <a:tr h="82588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28 июня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иностранные языки (за исключением раздела «Говорение»), биология, информатика и ИКТ</a:t>
                      </a:r>
                    </a:p>
                  </a:txBody>
                  <a:tcPr marL="95250" marR="95250" marT="95250" marB="95250" anchor="ctr"/>
                </a:tc>
              </a:tr>
              <a:tr h="51937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29 июня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обществознание, химия</a:t>
                      </a:r>
                    </a:p>
                  </a:txBody>
                  <a:tcPr marL="95250" marR="95250" marT="95250" marB="95250" anchor="ctr"/>
                </a:tc>
              </a:tr>
              <a:tr h="51937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30 июня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история, физика</a:t>
                      </a:r>
                    </a:p>
                  </a:txBody>
                  <a:tcPr marL="95250" marR="95250" marT="95250" marB="95250" anchor="ctr"/>
                </a:tc>
              </a:tr>
              <a:tr h="51937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 июля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по всем учебным предметам</a:t>
                      </a: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188640"/>
            <a:ext cx="6636432" cy="7848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  <a:cs typeface="Arial" pitchFamily="34" charset="0"/>
              </a:rPr>
              <a:t>Резервные дни основного периода ЕГЭ-2022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69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602680"/>
              </p:ext>
            </p:extLst>
          </p:nvPr>
        </p:nvGraphicFramePr>
        <p:xfrm>
          <a:off x="385679" y="764704"/>
          <a:ext cx="7690582" cy="547986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538116"/>
                <a:gridCol w="6152466"/>
              </a:tblGrid>
              <a:tr h="500329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Дата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Предмет</a:t>
                      </a:r>
                    </a:p>
                  </a:txBody>
                  <a:tcPr marL="89832" marR="89832" marT="89832" marB="89832" anchor="ctr"/>
                </a:tc>
              </a:tr>
              <a:tr h="500329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21 марта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>
                          <a:effectLst/>
                        </a:rPr>
                        <a:t>география, литература, химия</a:t>
                      </a:r>
                    </a:p>
                  </a:txBody>
                  <a:tcPr marL="89832" marR="89832" marT="89832" marB="89832" anchor="ctr"/>
                </a:tc>
              </a:tr>
              <a:tr h="500329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24 марта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>
                          <a:effectLst/>
                        </a:rPr>
                        <a:t>русский язык</a:t>
                      </a:r>
                    </a:p>
                  </a:txBody>
                  <a:tcPr marL="89832" marR="89832" marT="89832" marB="89832" anchor="ctr"/>
                </a:tc>
              </a:tr>
              <a:tr h="795776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28 марта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>
                          <a:effectLst/>
                        </a:rPr>
                        <a:t>ЕГЭ по математике базового уровня, ЕГЭ по математике профильного уровня</a:t>
                      </a:r>
                    </a:p>
                  </a:txBody>
                  <a:tcPr marL="89832" marR="89832" marT="89832" marB="89832" anchor="ctr"/>
                </a:tc>
              </a:tr>
              <a:tr h="1091222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31 марта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>
                          <a:effectLst/>
                        </a:rPr>
                        <a:t>иностранные языки (английский, французский, немецкий, испанский, китайский) (за исключением раздела «Говорение»), история, физика</a:t>
                      </a:r>
                    </a:p>
                  </a:txBody>
                  <a:tcPr marL="89832" marR="89832" marT="89832" marB="89832" anchor="ctr"/>
                </a:tc>
              </a:tr>
              <a:tr h="795776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 апреля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>
                          <a:effectLst/>
                        </a:rPr>
                        <a:t>иностранные языки (английский, французский, немецкий, испанский, китайский) (раздел «Говорение»)</a:t>
                      </a:r>
                    </a:p>
                  </a:txBody>
                  <a:tcPr marL="89832" marR="89832" marT="89832" marB="89832" anchor="ctr"/>
                </a:tc>
              </a:tr>
              <a:tr h="795776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 апреля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>
                          <a:effectLst/>
                        </a:rPr>
                        <a:t>информатика и информационно-коммуникационные технологии (ИКТ)</a:t>
                      </a:r>
                    </a:p>
                  </a:txBody>
                  <a:tcPr marL="89832" marR="89832" marT="89832" marB="89832" anchor="ctr"/>
                </a:tc>
              </a:tr>
              <a:tr h="500329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7 апреля</a:t>
                      </a:r>
                    </a:p>
                  </a:txBody>
                  <a:tcPr marL="89832" marR="89832" marT="89832" marB="898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>
                          <a:effectLst/>
                        </a:rPr>
                        <a:t>обществознание, биология</a:t>
                      </a:r>
                    </a:p>
                  </a:txBody>
                  <a:tcPr marL="89832" marR="89832" marT="89832" marB="89832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51720" y="260648"/>
            <a:ext cx="4358501" cy="396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  <a:cs typeface="Arial" pitchFamily="34" charset="0"/>
              </a:rPr>
              <a:t>Досрочный период ЕГЭ-2022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66" y="6211669"/>
            <a:ext cx="8136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Рособрнадзор</a:t>
            </a:r>
            <a:r>
              <a:rPr lang="ru-RU" b="1" dirty="0" smtClean="0">
                <a:solidFill>
                  <a:srgbClr val="C00000"/>
                </a:solidFill>
              </a:rPr>
              <a:t> не </a:t>
            </a:r>
            <a:r>
              <a:rPr lang="ru-RU" b="1" dirty="0">
                <a:solidFill>
                  <a:srgbClr val="C00000"/>
                </a:solidFill>
              </a:rPr>
              <a:t>исключает, что досрочный период, возможно, придётся переносить в основную волну.</a:t>
            </a:r>
          </a:p>
        </p:txBody>
      </p:sp>
    </p:spTree>
    <p:extLst>
      <p:ext uri="{BB962C8B-B14F-4D97-AF65-F5344CB8AC3E}">
        <p14:creationId xmlns:p14="http://schemas.microsoft.com/office/powerpoint/2010/main" val="3100303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941637"/>
              </p:ext>
            </p:extLst>
          </p:nvPr>
        </p:nvGraphicFramePr>
        <p:xfrm>
          <a:off x="179419" y="782061"/>
          <a:ext cx="8064896" cy="295511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612979"/>
                <a:gridCol w="6451917"/>
              </a:tblGrid>
              <a:tr h="46415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Дата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Предмет</a:t>
                      </a:r>
                    </a:p>
                  </a:txBody>
                  <a:tcPr marL="95250" marR="95250" marT="95250" marB="95250" anchor="ctr"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11 апреля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география, химия, иностранные языки (раздел «Говорение»), литература, история</a:t>
                      </a:r>
                    </a:p>
                  </a:txBody>
                  <a:tcPr marL="95250" marR="95250" marT="95250" marB="95250" anchor="ctr"/>
                </a:tc>
              </a:tr>
              <a:tr h="101201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13 апреля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иностранные языки (за исключением раздела «Говорение»), информатика и ИКТ, физика, обществознание, биология</a:t>
                      </a:r>
                    </a:p>
                  </a:txBody>
                  <a:tcPr marL="95250" marR="95250" marT="95250" marB="95250" anchor="ctr"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15 апреля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русский язык, ЕГЭ по математике базового уровня, ЕГЭ по математике профильного уровня</a:t>
                      </a: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07286"/>
            <a:ext cx="7920694" cy="64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  <a:cs typeface="Arial" pitchFamily="34" charset="0"/>
              </a:rPr>
              <a:t>Резервные дни досрочного периода ЕГЭ-2022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  <a:cs typeface="Arial" pitchFamily="34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52253"/>
              </p:ext>
            </p:extLst>
          </p:nvPr>
        </p:nvGraphicFramePr>
        <p:xfrm>
          <a:off x="259092" y="4653136"/>
          <a:ext cx="7985315" cy="13944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97063"/>
                <a:gridCol w="63882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Дата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Предмет</a:t>
                      </a:r>
                    </a:p>
                  </a:txBody>
                  <a:tcPr marL="95250" marR="95250" marT="95250" marB="9525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 сентября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ЕГЭ по математике базового уровня</a:t>
                      </a:r>
                    </a:p>
                  </a:txBody>
                  <a:tcPr marL="95250" marR="95250" marT="95250" marB="9525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8 сентября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русский язык</a:t>
                      </a: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4038080"/>
            <a:ext cx="4329583" cy="540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  <a:cs typeface="Arial" pitchFamily="34" charset="0"/>
              </a:rPr>
              <a:t>Дополнительный период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47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r>
              <a:rPr lang="ru-RU" dirty="0" smtClean="0"/>
              <a:t>В 2022 году в </a:t>
            </a:r>
            <a:r>
              <a:rPr lang="ru-RU" dirty="0"/>
              <a:t>11-х классах планируется вернуться к старому порядку сдачи ЕГЭ, в частности, </a:t>
            </a:r>
            <a:r>
              <a:rPr lang="ru-RU" b="1" dirty="0">
                <a:solidFill>
                  <a:srgbClr val="FF0000"/>
                </a:solidFill>
              </a:rPr>
              <a:t>включить в перечень обязательных экзаменов для получения аттестата ЕГЭ по базовой математике.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1400" dirty="0" smtClean="0"/>
              <a:t>В </a:t>
            </a:r>
            <a:r>
              <a:rPr lang="ru-RU" sz="1400" dirty="0"/>
              <a:t>прошлом учебном году было сделано послабление в этой части – выпускникам 11-х классов, которые не планировали поступать в вузы, вместо ЕГЭ нужно было сдать государственный выпускной экзамен </a:t>
            </a:r>
            <a:r>
              <a:rPr lang="ru-RU" sz="1400" dirty="0" smtClean="0"/>
              <a:t>(ГВЭ) по </a:t>
            </a:r>
            <a:r>
              <a:rPr lang="ru-RU" sz="1400" dirty="0"/>
              <a:t>двум предметам – русскому языку и математике, а тем, кто собирался учиться в вузе, – ЕГЭ по необходимым для поступления предметам, а для получения аттестата им было достаточно только результатов ЕГЭ по русскому языку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dirty="0"/>
              <a:t>При этом увеличивать список предметов, обязательных для сдачи ЕГЭ, </a:t>
            </a:r>
            <a:r>
              <a:rPr lang="ru-RU" dirty="0" smtClean="0"/>
              <a:t> в 2022 году не </a:t>
            </a:r>
            <a:r>
              <a:rPr lang="ru-RU" dirty="0"/>
              <a:t>планируется.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58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2800" b="1" dirty="0"/>
              <a:t>Когда опубликуют контрольно-измерительные материалы для предстоящих экзаменов?</a:t>
            </a:r>
          </a:p>
          <a:p>
            <a:pPr algn="ctr"/>
            <a:r>
              <a:rPr lang="ru-RU" sz="3600" dirty="0"/>
              <a:t>Новые контрольно-измерительные материалы (КИА) для государственной итоговой аттестации в открытом банке появятся в </a:t>
            </a:r>
            <a:r>
              <a:rPr lang="ru-RU" sz="3600" b="1" dirty="0">
                <a:solidFill>
                  <a:srgbClr val="C00000"/>
                </a:solidFill>
              </a:rPr>
              <a:t>январе 2022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088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Что можно брать на ЕГЭ 2022</a:t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408712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/>
              <a:t>по математике</a:t>
            </a:r>
            <a:r>
              <a:rPr lang="ru-RU" sz="3800" dirty="0"/>
              <a:t> – линейка, не содержащая справочной информации (далее – линейка), для построения чертежей и рисунков;</a:t>
            </a:r>
          </a:p>
          <a:p>
            <a:r>
              <a:rPr lang="ru-RU" sz="3800" b="1" dirty="0"/>
              <a:t>по физике</a:t>
            </a:r>
            <a:r>
              <a:rPr lang="ru-RU" sz="3800" dirty="0"/>
              <a:t> – линейка для построения графиков, оптических и электрических схем; непрограммируемый калькулятор, обеспечивающий выполнение арифметических вычислений (сложение, вычитание, умножение, деление, извлечение корня) и вычисление тригонометрических функций (</a:t>
            </a:r>
            <a:r>
              <a:rPr lang="ru-RU" sz="3800" dirty="0" err="1"/>
              <a:t>sin</a:t>
            </a:r>
            <a:r>
              <a:rPr lang="ru-RU" sz="3800" dirty="0"/>
              <a:t>, </a:t>
            </a:r>
            <a:r>
              <a:rPr lang="ru-RU" sz="3800" dirty="0" err="1"/>
              <a:t>cos</a:t>
            </a:r>
            <a:r>
              <a:rPr lang="ru-RU" sz="3800" dirty="0"/>
              <a:t>, </a:t>
            </a:r>
            <a:r>
              <a:rPr lang="ru-RU" sz="3800" dirty="0" err="1"/>
              <a:t>tg</a:t>
            </a:r>
            <a:r>
              <a:rPr lang="ru-RU" sz="3800" dirty="0"/>
              <a:t>, </a:t>
            </a:r>
            <a:r>
              <a:rPr lang="ru-RU" sz="3800" dirty="0" err="1"/>
              <a:t>ctg</a:t>
            </a:r>
            <a:r>
              <a:rPr lang="ru-RU" sz="3800" dirty="0"/>
              <a:t>, </a:t>
            </a:r>
            <a:r>
              <a:rPr lang="ru-RU" sz="3800" dirty="0" err="1"/>
              <a:t>arcsin</a:t>
            </a:r>
            <a:r>
              <a:rPr lang="ru-RU" sz="3800" dirty="0"/>
              <a:t>, </a:t>
            </a:r>
            <a:r>
              <a:rPr lang="ru-RU" sz="3800" dirty="0" err="1"/>
              <a:t>arccos</a:t>
            </a:r>
            <a:r>
              <a:rPr lang="ru-RU" sz="3800" dirty="0"/>
              <a:t>, </a:t>
            </a:r>
            <a:r>
              <a:rPr lang="ru-RU" sz="3800" dirty="0" err="1"/>
              <a:t>arctg</a:t>
            </a:r>
            <a:r>
              <a:rPr lang="ru-RU" sz="3800" dirty="0"/>
              <a:t>), а также не осуществляющий функций средства связи, хранилища базы данных и не имеющий доступ к сетям передачи данных (в том числе к информационно-телекоммуникационной сети «Интернет») (далее – непрограммируемый калькулятор);</a:t>
            </a:r>
          </a:p>
          <a:p>
            <a:r>
              <a:rPr lang="ru-RU" sz="3800" b="1" dirty="0"/>
              <a:t>по химии</a:t>
            </a:r>
            <a:r>
              <a:rPr lang="ru-RU" sz="3800" dirty="0"/>
              <a:t> – непрограммируемый калькулятор; периодическая система химических элементов Д.И. Менделеева; таблица растворимости солей, кислот</a:t>
            </a:r>
            <a:br>
              <a:rPr lang="ru-RU" sz="3800" dirty="0"/>
            </a:br>
            <a:r>
              <a:rPr lang="ru-RU" sz="3800" dirty="0"/>
              <a:t>и оснований в воде; электрохимический ряд напряжений металлов;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639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Что можно брать на ЕГЭ 2022</a:t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532440" cy="5069160"/>
          </a:xfrm>
        </p:spPr>
        <p:txBody>
          <a:bodyPr>
            <a:noAutofit/>
          </a:bodyPr>
          <a:lstStyle/>
          <a:p>
            <a:r>
              <a:rPr lang="ru-RU" sz="2000" b="1" dirty="0"/>
              <a:t>по географии</a:t>
            </a:r>
            <a:r>
              <a:rPr lang="ru-RU" sz="2000" dirty="0"/>
              <a:t> – линейка для измерения расстояний по топографической карте; транспортир, не содержащий справочной информации, для определения азимутов по топографической карте; непрограммируемый калькулятор;</a:t>
            </a:r>
          </a:p>
          <a:p>
            <a:r>
              <a:rPr lang="ru-RU" sz="2000" b="1" dirty="0"/>
              <a:t>по иностранным языкам</a:t>
            </a:r>
            <a:r>
              <a:rPr lang="ru-RU" sz="2000" dirty="0"/>
              <a:t> – технические средства, обеспечивающие воспроизведение аудиозаписей, содержащихся на электронных носителях,</a:t>
            </a:r>
            <a:br>
              <a:rPr lang="ru-RU" sz="2000" dirty="0"/>
            </a:br>
            <a:r>
              <a:rPr lang="ru-RU" sz="2000" dirty="0"/>
              <a:t>для выполнения заданий раздела «</a:t>
            </a:r>
            <a:r>
              <a:rPr lang="ru-RU" sz="2000" dirty="0" err="1"/>
              <a:t>Аудирование</a:t>
            </a:r>
            <a:r>
              <a:rPr lang="ru-RU" sz="2000" dirty="0"/>
              <a:t>» КИМ ЕГЭ; компьютерная техника, не имеющая доступ к информационно-телекоммуникационной сети «Интернет»; </a:t>
            </a:r>
            <a:r>
              <a:rPr lang="ru-RU" sz="2000" dirty="0" err="1"/>
              <a:t>аудиогарнитура</a:t>
            </a:r>
            <a:r>
              <a:rPr lang="ru-RU" sz="2000" dirty="0"/>
              <a:t> для выполнения заданий раздела «Говорение» КИМ ЕГЭ;</a:t>
            </a:r>
          </a:p>
          <a:p>
            <a:r>
              <a:rPr lang="ru-RU" sz="2000" b="1" dirty="0"/>
              <a:t>по информатике (ИКТ)</a:t>
            </a:r>
            <a:r>
              <a:rPr lang="ru-RU" sz="2000" dirty="0"/>
              <a:t> – компьютерная техника, не имеющая доступ к информационно-телекоммуникационной сети «Интернет»;</a:t>
            </a:r>
          </a:p>
          <a:p>
            <a:pPr fontAlgn="base"/>
            <a:r>
              <a:rPr lang="ru-RU" sz="2000" b="1" dirty="0"/>
              <a:t>по литературе</a:t>
            </a:r>
            <a:r>
              <a:rPr lang="ru-RU" sz="2000" dirty="0"/>
              <a:t> – орфографический словарь, позволяющий устанавливать нормативное написание слов и определять значения лексической единицы.</a:t>
            </a:r>
          </a:p>
        </p:txBody>
      </p:sp>
    </p:spTree>
    <p:extLst>
      <p:ext uri="{BB962C8B-B14F-4D97-AF65-F5344CB8AC3E}">
        <p14:creationId xmlns:p14="http://schemas.microsoft.com/office/powerpoint/2010/main" val="1106328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18748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ЖЕЛАЕМ ВСЕМ УСПЕХОВ!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92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7897688" cy="59241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Дистанционный </a:t>
            </a:r>
            <a:r>
              <a:rPr lang="ru-RU" sz="3200" b="1" dirty="0"/>
              <a:t>формат сдачи ЕГЭ </a:t>
            </a:r>
            <a:r>
              <a:rPr lang="ru-RU" sz="3200" b="1" dirty="0" smtClean="0"/>
              <a:t> </a:t>
            </a:r>
            <a:r>
              <a:rPr lang="ru-RU" sz="3200" b="1" dirty="0"/>
              <a:t>не предусмотрен </a:t>
            </a:r>
            <a:r>
              <a:rPr lang="ru-RU" sz="3200" b="1" dirty="0" smtClean="0"/>
              <a:t>–такой </a:t>
            </a:r>
            <a:r>
              <a:rPr lang="ru-RU" sz="3200" b="1" dirty="0"/>
              <a:t>технологии нет и не планируется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Для </a:t>
            </a:r>
            <a:r>
              <a:rPr lang="ru-RU" sz="3200" dirty="0"/>
              <a:t>этого специально предусмотрен дополнительный этап сдачи экзаменов.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"</a:t>
            </a:r>
            <a:r>
              <a:rPr lang="ru-RU" sz="3200" dirty="0"/>
              <a:t>В течение почти двух месяцев идут экзамены, и даже те, кто переболел или попал на самоизоляцию, за этот период имеют возможность пересдать </a:t>
            </a:r>
            <a:r>
              <a:rPr lang="ru-RU" sz="3200" dirty="0" smtClean="0"/>
              <a:t>экзамены"</a:t>
            </a:r>
          </a:p>
          <a:p>
            <a:pPr marL="114300" indent="0">
              <a:buNone/>
            </a:pPr>
            <a:r>
              <a:rPr lang="ru-RU" sz="3200" dirty="0" smtClean="0"/>
              <a:t>                                                               </a:t>
            </a:r>
            <a:r>
              <a:rPr lang="ru-RU" sz="1800" dirty="0" smtClean="0"/>
              <a:t>А. Музаев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745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896" y="1124744"/>
            <a:ext cx="7560840" cy="3600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ysClr val="windowText" lastClr="000000"/>
                </a:solidFill>
              </a:rPr>
              <a:t>В </a:t>
            </a:r>
            <a:r>
              <a:rPr lang="ru-RU" sz="2400" dirty="0">
                <a:solidFill>
                  <a:sysClr val="windowText" lastClr="000000"/>
                </a:solidFill>
              </a:rPr>
              <a:t>2022 году школу будут заканчивать ребята, которые с первого класса учились по современным школьным стандартам. А в них совершенно другие подходы. </a:t>
            </a:r>
            <a:endParaRPr lang="ru-RU" sz="2400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ru-RU" sz="2400" dirty="0" smtClean="0">
                <a:solidFill>
                  <a:sysClr val="windowText" lastClr="000000"/>
                </a:solidFill>
              </a:rPr>
              <a:t>Во </a:t>
            </a:r>
            <a:r>
              <a:rPr lang="ru-RU" sz="2400" dirty="0">
                <a:solidFill>
                  <a:sysClr val="windowText" lastClr="000000"/>
                </a:solidFill>
              </a:rPr>
              <a:t>главе угла не просто знание фактов, дат или формул, но их практическое применение. Сделан акцент на то,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что выпускники 2022 года 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должны уметь </a:t>
            </a:r>
            <a:r>
              <a:rPr lang="ru-RU" sz="2400" b="1" dirty="0">
                <a:solidFill>
                  <a:sysClr val="windowText" lastClr="000000"/>
                </a:solidFill>
              </a:rPr>
              <a:t>анализировать, систематизировать, отбирать и комбинировать данные, делать на их основе выводы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28834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А</a:t>
            </a:r>
            <a:r>
              <a:rPr lang="ru-RU" sz="3200" dirty="0" smtClean="0"/>
              <a:t>кцент </a:t>
            </a:r>
            <a:r>
              <a:rPr lang="ru-RU" sz="3200" dirty="0"/>
              <a:t>будет сделан на умении защищать и аргументировать свою позицию.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442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84000"/>
          </a:xfrm>
        </p:spPr>
        <p:txBody>
          <a:bodyPr/>
          <a:lstStyle/>
          <a:p>
            <a:r>
              <a:rPr lang="ru-RU" b="1" dirty="0">
                <a:solidFill>
                  <a:sysClr val="windowText" lastClr="000000"/>
                </a:solidFill>
              </a:rPr>
              <a:t>Какие трудности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ysClr val="windowText" lastClr="000000"/>
                </a:solidFill>
              </a:rPr>
              <a:t>"Традиционные" для российской школы - связанные с чтением и пониманием текста. </a:t>
            </a:r>
            <a:endParaRPr lang="ru-RU" sz="28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</a:rPr>
              <a:t>Некоторые </a:t>
            </a:r>
            <a:r>
              <a:rPr lang="ru-RU" sz="2800" b="1" dirty="0">
                <a:solidFill>
                  <a:sysClr val="windowText" lastClr="000000"/>
                </a:solidFill>
              </a:rPr>
              <a:t>ребята не могут правильно прочитать инструкции по выполнению задания и тексты, предложенные для анализа в ЕГЭ по русскому языку, истории, обществознанию. </a:t>
            </a:r>
            <a:endParaRPr lang="ru-RU" sz="2800" b="1" dirty="0" smtClean="0">
              <a:solidFill>
                <a:sysClr val="windowText" lastClr="000000"/>
              </a:solidFill>
            </a:endParaRPr>
          </a:p>
          <a:p>
            <a:endParaRPr lang="ru-RU" sz="2800" dirty="0" smtClean="0">
              <a:solidFill>
                <a:sysClr val="windowText" lastClr="000000"/>
              </a:solidFill>
            </a:endParaRPr>
          </a:p>
          <a:p>
            <a:r>
              <a:rPr lang="ru-RU" sz="2800" dirty="0" smtClean="0">
                <a:solidFill>
                  <a:sysClr val="windowText" lastClr="000000"/>
                </a:solidFill>
              </a:rPr>
              <a:t>Считывают </a:t>
            </a:r>
            <a:r>
              <a:rPr lang="ru-RU" sz="2800" dirty="0">
                <a:solidFill>
                  <a:sysClr val="windowText" lastClr="000000"/>
                </a:solidFill>
              </a:rPr>
              <a:t>только ключевые слова-маркеры и упускают важные детали. </a:t>
            </a:r>
          </a:p>
        </p:txBody>
      </p:sp>
    </p:spTree>
    <p:extLst>
      <p:ext uri="{BB962C8B-B14F-4D97-AF65-F5344CB8AC3E}">
        <p14:creationId xmlns:p14="http://schemas.microsoft.com/office/powerpoint/2010/main" val="413768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95" y="1316937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И</a:t>
            </a:r>
            <a:r>
              <a:rPr lang="ru-RU" dirty="0" smtClean="0"/>
              <a:t>з </a:t>
            </a:r>
            <a:r>
              <a:rPr lang="ru-RU" dirty="0"/>
              <a:t>экзамена по математике уберут задания с выбором ответа, угадать больше не получится.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ЕГЭ по русскому языку планируют убрать тест, а ученику нужно будет показать связанность, логичность и убедительность текста.</a:t>
            </a:r>
          </a:p>
          <a:p>
            <a:pPr algn="just"/>
            <a:r>
              <a:rPr lang="ru-RU" dirty="0"/>
              <a:t>В экзамен по литературе добавят поэзию второй половины XIX века и второй половины XX века, произведения отечественной литературы XXI века. Также в него войдет зарубежная литература.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ЕГЭ по иностранному языку акцент сделают на практике.</a:t>
            </a:r>
            <a:br>
              <a:rPr lang="ru-RU" dirty="0"/>
            </a:b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113521"/>
            <a:ext cx="4854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Изменения ЕГЭ 2022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7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</a:rPr>
              <a:t>Изменения ЕГЭ 2022 по русскому языку</a:t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ysClr val="windowText" lastClr="000000"/>
                </a:solidFill>
              </a:rPr>
              <a:t>Все основные характеристики экзаменационной работы сохранены. </a:t>
            </a:r>
            <a:r>
              <a:rPr lang="ru-RU" b="1" dirty="0">
                <a:solidFill>
                  <a:sysClr val="windowText" lastClr="000000"/>
                </a:solidFill>
              </a:rPr>
              <a:t>В работу внесены следующие </a:t>
            </a:r>
            <a:r>
              <a:rPr lang="ru-RU" b="1" dirty="0" smtClean="0">
                <a:solidFill>
                  <a:sysClr val="windowText" lastClr="000000"/>
                </a:solidFill>
              </a:rPr>
              <a:t>изменения:</a:t>
            </a:r>
            <a:endParaRPr lang="ru-RU" b="1" dirty="0">
              <a:solidFill>
                <a:sysClr val="windowText" lastClr="000000"/>
              </a:solidFill>
            </a:endParaRPr>
          </a:p>
          <a:p>
            <a:r>
              <a:rPr lang="ru-RU" dirty="0">
                <a:solidFill>
                  <a:sysClr val="windowText" lastClr="000000"/>
                </a:solidFill>
              </a:rPr>
              <a:t>Из части 1 экзаменационной работы исключено составное задание (1–3),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</a:t>
            </a:r>
            <a:r>
              <a:rPr lang="ru-RU" b="1" dirty="0">
                <a:solidFill>
                  <a:sysClr val="windowText" lastClr="000000"/>
                </a:solidFill>
              </a:rPr>
              <a:t>умение выполнять стилистический анализ текста</a:t>
            </a:r>
            <a:r>
              <a:rPr lang="ru-RU" dirty="0">
                <a:solidFill>
                  <a:sysClr val="windowText" lastClr="000000"/>
                </a:solidFill>
              </a:rPr>
              <a:t>.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Изменены формулировка, оценивание и спектр предъявляемого языкового материала задания 16.</a:t>
            </a:r>
          </a:p>
          <a:p>
            <a:r>
              <a:rPr lang="ru-RU" b="1" dirty="0">
                <a:solidFill>
                  <a:sysClr val="windowText" lastClr="000000"/>
                </a:solidFill>
              </a:rPr>
              <a:t>Расширен языковой материал</a:t>
            </a:r>
            <a:r>
              <a:rPr lang="ru-RU" dirty="0">
                <a:solidFill>
                  <a:sysClr val="windowText" lastClr="000000"/>
                </a:solidFill>
              </a:rPr>
              <a:t>, предъявляемый для пунктуационного анализа в задании 19.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Уточнены нормы оценивания сочинения объёмом от 70 до 150 слов.</a:t>
            </a:r>
          </a:p>
          <a:p>
            <a:pPr fontAlgn="base"/>
            <a:r>
              <a:rPr lang="ru-RU" dirty="0">
                <a:solidFill>
                  <a:sysClr val="windowText" lastClr="000000"/>
                </a:solidFill>
              </a:rPr>
              <a:t>Изменён первичный балл за выполнение работы с 59 до </a:t>
            </a:r>
            <a:r>
              <a:rPr lang="ru-RU" b="1" dirty="0">
                <a:solidFill>
                  <a:sysClr val="windowText" lastClr="000000"/>
                </a:solidFill>
              </a:rPr>
              <a:t>58</a:t>
            </a:r>
            <a:r>
              <a:rPr lang="ru-RU" dirty="0">
                <a:solidFill>
                  <a:sysClr val="windowText" lastClr="000000"/>
                </a:solidFill>
              </a:rPr>
              <a:t>.</a:t>
            </a:r>
            <a:br>
              <a:rPr lang="ru-RU" dirty="0">
                <a:solidFill>
                  <a:sysClr val="windowText" lastClr="000000"/>
                </a:solidFill>
              </a:rPr>
            </a:br>
            <a:r>
              <a:rPr lang="ru-RU" dirty="0">
                <a:solidFill>
                  <a:sysClr val="windowText" lastClr="000000"/>
                </a:solidFill>
              </a:rPr>
              <a:t/>
            </a:r>
            <a:br>
              <a:rPr lang="ru-RU" dirty="0"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6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ysClr val="windowText" lastClr="000000"/>
                </a:solidFill>
              </a:rPr>
              <a:t>Изменения ЕГЭ 2022 по математике профильного уровня</a:t>
            </a:r>
            <a:br>
              <a:rPr lang="ru-RU" sz="3600" b="1" dirty="0">
                <a:solidFill>
                  <a:sysClr val="windowText" lastClr="000000"/>
                </a:solidFill>
              </a:rPr>
            </a:br>
            <a:endParaRPr lang="ru-RU" sz="3600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352928" cy="45259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В работу внесены следующие </a:t>
            </a:r>
            <a:r>
              <a:rPr lang="ru-RU" sz="2000" dirty="0" smtClean="0"/>
              <a:t>изменения:</a:t>
            </a:r>
            <a:endParaRPr lang="ru-RU" sz="2000" dirty="0"/>
          </a:p>
          <a:p>
            <a:r>
              <a:rPr lang="ru-RU" sz="1800" b="1" dirty="0"/>
              <a:t>Удалены задания 1 и 2</a:t>
            </a:r>
            <a:r>
              <a:rPr lang="ru-RU" sz="1800" dirty="0"/>
              <a:t>, проверяющие умение использовать приобретённые знания и умения в практической и повседневной </a:t>
            </a:r>
            <a:r>
              <a:rPr lang="ru-RU" sz="1800" dirty="0" smtClean="0"/>
              <a:t>жизни</a:t>
            </a:r>
            <a:r>
              <a:rPr lang="ru-RU" sz="1800" dirty="0"/>
              <a:t>;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</a:t>
            </a:r>
            <a:r>
              <a:rPr lang="ru-RU" sz="1800" b="1" dirty="0"/>
              <a:t>задание 3</a:t>
            </a:r>
            <a:r>
              <a:rPr lang="ru-RU" sz="1800" dirty="0"/>
              <a:t>, проверяющее умение выполнять действия с геометрическими фигурами, </a:t>
            </a:r>
            <a:r>
              <a:rPr lang="ru-RU" sz="1800" dirty="0" smtClean="0"/>
              <a:t>         координатами </a:t>
            </a:r>
            <a:r>
              <a:rPr lang="ru-RU" sz="1800" dirty="0"/>
              <a:t>и векторами.</a:t>
            </a:r>
          </a:p>
          <a:p>
            <a:r>
              <a:rPr lang="ru-RU" sz="1800" b="1" dirty="0"/>
              <a:t>Добавлены задание 9</a:t>
            </a:r>
            <a:r>
              <a:rPr lang="ru-RU" sz="1800" dirty="0"/>
              <a:t>, проверяющее </a:t>
            </a:r>
            <a:r>
              <a:rPr lang="ru-RU" sz="1800" b="1" dirty="0"/>
              <a:t>умение выполнять действия с функциями</a:t>
            </a:r>
            <a:r>
              <a:rPr lang="ru-RU" sz="1800" dirty="0"/>
              <a:t>, и </a:t>
            </a:r>
            <a:r>
              <a:rPr lang="ru-RU" sz="1800" b="1" dirty="0"/>
              <a:t>задание 10</a:t>
            </a:r>
            <a:r>
              <a:rPr lang="ru-RU" sz="1800" dirty="0"/>
              <a:t>, проверяющее </a:t>
            </a:r>
            <a:r>
              <a:rPr lang="ru-RU" sz="1800" b="1" dirty="0"/>
              <a:t>умение моделировать реальные ситуации на языке теории вероятностей и статистики, вычислять в простейших случаях вероятности событий.</a:t>
            </a:r>
          </a:p>
          <a:p>
            <a:r>
              <a:rPr lang="ru-RU" sz="1800" b="1" dirty="0"/>
              <a:t>Внесено изменение в систему оценивания</a:t>
            </a:r>
            <a:r>
              <a:rPr lang="ru-RU" sz="1800" dirty="0"/>
              <a:t>: максимальный балл за выполнение задания повышенного уровня 13, проверяющего умение выполнять действия с геометрическими фигурами, координатами и векторами, стал равен 3; максимальный балл за выполнение задания повышенного уровня 15, проверяющего умение использовать приобретённые знания и умения в практической деятельности и повседневной жизни, стал равен 2.</a:t>
            </a:r>
          </a:p>
          <a:p>
            <a:pPr fontAlgn="base"/>
            <a:r>
              <a:rPr lang="ru-RU" sz="1800" dirty="0"/>
              <a:t>Количество заданий уменьшилось с 19 до </a:t>
            </a:r>
            <a:r>
              <a:rPr lang="ru-RU" sz="1800" b="1" dirty="0"/>
              <a:t>18</a:t>
            </a:r>
            <a:r>
              <a:rPr lang="ru-RU" sz="1800" dirty="0"/>
              <a:t>, максимальный балл за выполнение всей работы стал равным </a:t>
            </a:r>
            <a:r>
              <a:rPr lang="ru-RU" sz="1800" b="1" dirty="0"/>
              <a:t>31.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8379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седство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490</TotalTime>
  <Words>2539</Words>
  <Application>Microsoft Office PowerPoint</Application>
  <PresentationFormat>Экран (4:3)</PresentationFormat>
  <Paragraphs>279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Соседство</vt:lpstr>
      <vt:lpstr>Кнопка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трудности </vt:lpstr>
      <vt:lpstr>Презентация PowerPoint</vt:lpstr>
      <vt:lpstr>Изменения ЕГЭ 2022 по русскому языку </vt:lpstr>
      <vt:lpstr>Изменения ЕГЭ 2022 по математике профильного уровня </vt:lpstr>
      <vt:lpstr>Изменения ЕГЭ 2022 по базовой математике </vt:lpstr>
      <vt:lpstr>Изменения ЕГЭ 2022 по информатике </vt:lpstr>
      <vt:lpstr>Изменения ЕГЭ 2022 по истории </vt:lpstr>
      <vt:lpstr>Презентация PowerPoint</vt:lpstr>
      <vt:lpstr>Презентация PowerPoint</vt:lpstr>
      <vt:lpstr>Изменения ЕГЭ 2022 по обществознанию </vt:lpstr>
      <vt:lpstr>Изменения ЕГЭ 2022 по биологии </vt:lpstr>
      <vt:lpstr>Изменения ЕГЭ 2022 по литературе </vt:lpstr>
      <vt:lpstr>Изменения ЕГЭ 2022 по физике </vt:lpstr>
      <vt:lpstr>Изменения ЕГЭ 2022 по химии </vt:lpstr>
      <vt:lpstr>Изменения ЕГЭ 2022 по английскому языку, немецкому языку, французскому языку, испанскому языкам </vt:lpstr>
      <vt:lpstr>Презентация PowerPoint</vt:lpstr>
      <vt:lpstr>Презентация PowerPoint</vt:lpstr>
      <vt:lpstr>Продолжительность ЕГЭ 2022 </vt:lpstr>
      <vt:lpstr>Презентация PowerPoint</vt:lpstr>
      <vt:lpstr>Презентация PowerPoint</vt:lpstr>
      <vt:lpstr>Расписание ЕГЭ в 2022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можно брать на ЕГЭ 2022 </vt:lpstr>
      <vt:lpstr>Что можно брать на ЕГЭ 2022 </vt:lpstr>
      <vt:lpstr>ЖЕЛАЕМ ВСЕМ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s12sh</dc:creator>
  <cp:lastModifiedBy>s12shka@outlook.com</cp:lastModifiedBy>
  <cp:revision>38</cp:revision>
  <cp:lastPrinted>2021-10-18T05:39:13Z</cp:lastPrinted>
  <dcterms:created xsi:type="dcterms:W3CDTF">2021-10-13T05:27:17Z</dcterms:created>
  <dcterms:modified xsi:type="dcterms:W3CDTF">2021-11-24T07:53:39Z</dcterms:modified>
</cp:coreProperties>
</file>