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6" r:id="rId2"/>
    <p:sldId id="318" r:id="rId3"/>
    <p:sldId id="329" r:id="rId4"/>
    <p:sldId id="340" r:id="rId5"/>
    <p:sldId id="343" r:id="rId6"/>
    <p:sldId id="342" r:id="rId7"/>
    <p:sldId id="341" r:id="rId8"/>
    <p:sldId id="327" r:id="rId9"/>
    <p:sldId id="344" r:id="rId10"/>
    <p:sldId id="345" r:id="rId11"/>
    <p:sldId id="346" r:id="rId12"/>
    <p:sldId id="347" r:id="rId13"/>
    <p:sldId id="328" r:id="rId14"/>
    <p:sldId id="348" r:id="rId15"/>
    <p:sldId id="339" r:id="rId16"/>
    <p:sldId id="349" r:id="rId17"/>
    <p:sldId id="336" r:id="rId18"/>
    <p:sldId id="350" r:id="rId19"/>
    <p:sldId id="351" r:id="rId20"/>
    <p:sldId id="353" r:id="rId21"/>
    <p:sldId id="354" r:id="rId22"/>
    <p:sldId id="355" r:id="rId23"/>
    <p:sldId id="33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000099"/>
    <a:srgbClr val="FF9966"/>
    <a:srgbClr val="FF6600"/>
    <a:srgbClr val="CC0066"/>
    <a:srgbClr val="FF9999"/>
    <a:srgbClr val="D60093"/>
    <a:srgbClr val="FFCC99"/>
    <a:srgbClr val="FF99FF"/>
    <a:srgbClr val="8B7B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340" autoAdjust="0"/>
  </p:normalViewPr>
  <p:slideViewPr>
    <p:cSldViewPr>
      <p:cViewPr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C9EC-BD74-4833-89A4-7FECE5FA694F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ECC1B-9C73-4CA1-837E-B01DAC126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26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B8C78-0998-4AB6-A5F9-C9C478FFA772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20E7-2BB5-4506-9361-F3A440688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Шаблон презентации Об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" y="3836"/>
            <a:ext cx="9144000" cy="4725144"/>
          </a:xfrm>
          <a:prstGeom prst="rect">
            <a:avLst/>
          </a:prstGeom>
          <a:noFill/>
        </p:spPr>
      </p:pic>
      <p:pic>
        <p:nvPicPr>
          <p:cNvPr id="1029" name="Picture 5" descr="https://xn--80aiclbbsnghpgw1b5g.xn--p1ai/static/img/map/region_map_116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067" y="2708921"/>
            <a:ext cx="4510355" cy="32403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8067" y="2664637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РЕАЛИЗАЦИЯ МЕТОДИКИ СНИЖЕНИЯ УРОВНЯ ВОВЛЕЧЕННОСТИ НЕСОВЕРШЕННОЛЕТНИХ ОБУЧАЮЩИХСЯ В ПОТРЕБЛЕНИЕ И/ИЛИ РАСПРОСТРАНЕНИЕ ДЕСТРУКТИВНОГО КОНТЕНТА В СЕТИ ИНТЕРНЕТ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НА ТЕРРИТОРИИ РЕСПУБЛИКИ КАЛМЫКИЯ</a:t>
            </a:r>
          </a:p>
          <a:p>
            <a:pPr algn="ctr"/>
            <a:r>
              <a:rPr lang="ru-RU" b="1" dirty="0">
                <a:solidFill>
                  <a:srgbClr val="000099"/>
                </a:solidFill>
              </a:rPr>
              <a:t>В 2022 ГОДУ </a:t>
            </a:r>
          </a:p>
          <a:p>
            <a:pPr algn="ctr"/>
            <a:endParaRPr lang="ru-RU" b="1" dirty="0" smtClean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237312"/>
            <a:ext cx="8352928" cy="432048"/>
          </a:xfrm>
          <a:prstGeom prst="rect">
            <a:avLst/>
          </a:prstGeom>
          <a:solidFill>
            <a:srgbClr val="00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70376" y="4231705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Калмыкии</a:t>
            </a:r>
          </a:p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 ДО РК «Центр психолого-педагогической, медицинской и социальной помощи»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824"/>
            <a:ext cx="9210601" cy="701671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251520" y="0"/>
            <a:ext cx="7632848" cy="105273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 ПОВЕДЕНИИ (ВНЕШНИЕ ПРИЗНАКИ)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268760"/>
            <a:ext cx="7848872" cy="5262979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конфликтное поведение (частые конфликты с  учителями и сверстниками, участие в травле (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буллинге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ведение тетради или записной книжки, в которую записывает имена других людей, агрессивные высказывания в их отношении, либо делает негативные рисунки (ребенок угрожает окружающим тем, что запишет чье-то имя в свою тетрадь или записную книжку);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проявление интереса к неприятным зрелищам, «ужастикам», частый просмотр фильмов со сценами насилия, суицида;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  неформальных асоциальных группах сверстников (безнадзорные подростки, склонные к противоправному поведению) трансляция деструктивного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  социальных сетях (выкладывание личных фото, пересылка  понравившихся фото, «лайки») навязчивое рисование (рисует жуткие и  пугающие картины либо просто заштриховывает бумагу);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коллекционирование и демонстрация оружия (чаще всего ножей) пассивный протест (уходы из дома, бродяжничество, отказ от приемов пищи, отказ от речевого общения);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жестокое обращение с животными, со сверстниками (частое участие в драках), другими людьми;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увлечение компьютерными играми, содержащими сцены насилия и жестокости;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  поджогах, «играх» с  легковоспламеняющимися и взрывоопасными веществами.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824"/>
            <a:ext cx="9210601" cy="701671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251520" y="0"/>
            <a:ext cx="7632848" cy="90872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 ПОВЕДЕНИИ (ВНЕШНИЕ ПРИЗНАКИ)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980728"/>
            <a:ext cx="8208912" cy="5863144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резкие и внезапные изменения в поведении (отказ от обучения, участия в школьных мероприятиях, секциях, пропуски школьных занятий, потеря интереса к любимому учебному предмету);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подражание асоциальным формам поведения окружающих, которые имеют авторитет для ребенка (слепое копирование негативных форм поведения, речи, манеры одеваться и др.);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появление у несовершеннолетнего (приобретение) предметов и  веществ, которые могут быть использованы для закладок наркотиков (перочинные складные ножи и  иные предметы, используемые для создания отверстий в стенах домов, полостей в грунте под закладки (обычно на лезвии остаются следы земли, известки, бетона или краски); пластиковые пакеты малого размера; небольшие магниты; липкая лента или скотч; рабочие перчатки), для рекламы </a:t>
            </a:r>
            <a:r>
              <a:rPr lang="ru-RU" sz="1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интернет-магазинов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наркотиков (аэрозольные баллоны с краской, трафареты, кисти и валики);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появление у ребенка информации, которую он пытается утаить от родителей (законных представителей) (ведет переписку (общается по телефону) с неизвестными взрослыми собеседниками; заводит на семейном компьютере чаты и отдельные папки, на которые установлен пароль; хранит в смартфоне фотографии с участками местности, помещений, зданий или изображений с фрагментами карты населенного пункта без объяснений причин (это могут быть полученные от наркоторговца локации, где должна быть заложена закладка, или </a:t>
            </a:r>
            <a:r>
              <a:rPr lang="ru-RU" sz="15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фотоотчеты</a:t>
            </a: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несовершеннолетнего наркокурьера);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ребенок срочно (внезапно) выходит из дома под различными предлогами в позднее время суток (обычно курьеры-закладчики наркотиков работают по внезапно появившимся заказам в темное время суток);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использование в речи новых, нехарактерных для Вашего ребенка выражений, слов, терминов, криминального сленга; манера говорить производит впечатление «заезженной пластинки» из-за повторяющихся, как будто заученных текстов.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2331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13"/>
            <a:ext cx="9210601" cy="701671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251520" y="0"/>
            <a:ext cx="7632848" cy="90872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ЗНАТЬ!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241078"/>
            <a:ext cx="7776864" cy="4878259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Единовременное наличие нескольких признаков из списка может свидетельствовать о риске участия подростка в деструктивных течениях. Чтобы справиться с возникшей проблемой, родителю нужно понять, что вызвало такое поведение ребенка, какова причина деструктивного поведения. Современное прогрессивное развитие общества помимо позитивных тенденций несет в себе также негативные факторы, которые не лучшим образом воздействуют на детей: стремительный темп жизни, вседозволенность,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легкодоступность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информации, запрещенных веществ, новые формы насилия. Разрушительное поведение подростков может быть напрямую связано с получением негативной информации из СМИ, Интернета, компьютерных игр.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778"/>
            <a:ext cx="9210601" cy="69087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1340768"/>
            <a:ext cx="4608512" cy="25922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КОММУНИКАЦИОННЫЕ РИСКИ: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(интернеттравля)</a:t>
            </a:r>
          </a:p>
          <a:p>
            <a:pPr algn="ctr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Манипуляция сознанием детей и подростков (пропаганда экстремистского,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антисоциального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поведения, суицидов, вовлечение в опасные игры)</a:t>
            </a:r>
          </a:p>
          <a:p>
            <a:pPr algn="ctr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«Незнакомый друг» в социальных сетях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4265712"/>
            <a:ext cx="4680520" cy="25922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ТЕХНИЧЕСКИЕ РИСКИ:</a:t>
            </a:r>
          </a:p>
          <a:p>
            <a:pPr algn="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Незаконный сбор персональных данных несовершеннолетних и (или) распространение их в открытом доступе </a:t>
            </a:r>
          </a:p>
          <a:p>
            <a:pPr algn="ctr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Повреждение устройств, распространение имеющейся на них информации,</a:t>
            </a:r>
          </a:p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повреждение программного обеспечения, кража персональных данных в результате действия вредоносных программ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20490" t="18259" r="39867" b="20295"/>
          <a:stretch>
            <a:fillRect/>
          </a:stretch>
        </p:blipFill>
        <p:spPr bwMode="auto">
          <a:xfrm>
            <a:off x="4932040" y="1484784"/>
            <a:ext cx="1239190" cy="10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25856" t="20382" r="36680" b="15873"/>
          <a:stretch>
            <a:fillRect/>
          </a:stretch>
        </p:blipFill>
        <p:spPr bwMode="auto">
          <a:xfrm>
            <a:off x="107504" y="2204864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 l="15113" t="24628" r="29423" b="23355"/>
          <a:stretch>
            <a:fillRect/>
          </a:stretch>
        </p:blipFill>
        <p:spPr bwMode="auto">
          <a:xfrm>
            <a:off x="5220072" y="3140968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 cstate="print"/>
          <a:srcRect l="28124" t="12739" r="42405" b="16773"/>
          <a:stretch>
            <a:fillRect/>
          </a:stretch>
        </p:blipFill>
        <p:spPr bwMode="auto">
          <a:xfrm>
            <a:off x="2699792" y="4365104"/>
            <a:ext cx="1296144" cy="114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/>
          <a:srcRect l="14324" t="19745" r="34507" b="24195"/>
          <a:stretch>
            <a:fillRect/>
          </a:stretch>
        </p:blipFill>
        <p:spPr bwMode="auto">
          <a:xfrm>
            <a:off x="7740352" y="5517232"/>
            <a:ext cx="1208599" cy="117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естиугольник 16"/>
          <p:cNvSpPr/>
          <p:nvPr/>
        </p:nvSpPr>
        <p:spPr>
          <a:xfrm>
            <a:off x="251520" y="188640"/>
            <a:ext cx="7632848" cy="7200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ОПАСНОСТИ В ИНТЕРНЕТЕ ДЛЯ ДЕТЕЙ И ПОДРОСТКОВ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6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01" cy="690877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3744416" cy="23762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ПОТРЕБИТЕЛЬСКИЕ РИСКИ: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кража личных данных техническими средствами,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хищение персональной информации в процессе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интернет-шопинга</a:t>
            </a:r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3501008"/>
            <a:ext cx="3816424" cy="25202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КОНТЕНТНЫЕ РИСКИ: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шок-контент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(материалы (тексты, фото, видео, аудио), которые законодательно запрещены для публикации; вызывают у пользователя резко негативные чувства и ощущения: страх, ужас, отвращение, унижение)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просмотр сайтов для взрослых</a:t>
            </a:r>
          </a:p>
          <a:p>
            <a:pPr algn="ctr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/>
          <a:srcRect l="17407" t="11890" r="29168" b="15074"/>
          <a:stretch>
            <a:fillRect/>
          </a:stretch>
        </p:blipFill>
        <p:spPr bwMode="auto">
          <a:xfrm>
            <a:off x="1619672" y="3789040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4" cstate="print"/>
          <a:srcRect l="30942" t="50318" r="45058" b="17397"/>
          <a:stretch>
            <a:fillRect/>
          </a:stretch>
        </p:blipFill>
        <p:spPr bwMode="auto">
          <a:xfrm>
            <a:off x="4211960" y="1556792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51520" y="6165304"/>
            <a:ext cx="7488832" cy="692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В группе риска находятся дети и подростки, которым не хватает родительского внимания и поддержки, а также те, чье нахождение в сети Интернет не контролируется родителями.</a:t>
            </a:r>
            <a:endParaRPr lang="ru-RU" sz="1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251520" y="188640"/>
            <a:ext cx="7632848" cy="7200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ОПАСНОСТИ В ИНТЕРНЕТЕ ДЛЯ ДЕТЕЙ И ПОДРОСТКОВ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6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01" cy="69087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11760" y="3140968"/>
            <a:ext cx="1944216" cy="201622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обязательно объяснять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ребенку, что далеко не все, что он может прочесть или увидеть в Интернете, — правда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11760" y="980728"/>
            <a:ext cx="2016224" cy="201622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осваивать Интернеттехнологии, завести 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 популярных социальных сетях (особенно, если там зарегистрирован ребенок)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804248" y="1196752"/>
            <a:ext cx="2195736" cy="566124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использовать средства блокирования нежелательного материала, средства родительского контроля, с помощью которых возможно ограничивать нежелательный 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продолжительность нахождения в сети, а также пользование Интернетом в ночное время; средства родительского контроля, предоставляемые операторами мобильной связи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1124744"/>
            <a:ext cx="2160240" cy="532859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стать другом своему ребенку в социальных сетях (делиться позитивной информацией, изучать поступающие от него ссылки, узнавать о виртуальных друзьях, о встречах ребенка с ними в реальной жизни; если ребенка что-то пугает или настораживает, ему кто-то угрожает в социальных сетях, в 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переписке,то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он обязательно должен сообщить об этом родителям)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572000" y="980728"/>
            <a:ext cx="2160240" cy="208823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договориться о возможности установки на 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ребенка новых программ и приложений только с родительского ведома и согласия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72000" y="3212976"/>
            <a:ext cx="2160240" cy="223224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ограничивать время пользования 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гаджетами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 выходом в Интернет (проведите ВМЕСТЕ с ребенком час без Интернета, а потом и день без него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555776" y="5201816"/>
            <a:ext cx="3168352" cy="165618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приучать себя и ребенка к конфиденциальности: не сообщать персональные данные, адрес, не рассказывать о материальном состоянии семьи, не делиться проблемами публично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51520" y="188640"/>
            <a:ext cx="7632848" cy="7200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ЧТОБЫ ОГРАДИТЬ РЕБЕНКА ОТ НЕГАТИВНОГО ВОЗДЕЙСТВИЯ В СЕТИ ИНТЕРНЕТ 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01" cy="690877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9552" y="4365104"/>
            <a:ext cx="4608512" cy="115212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проявить к  ребенку ласку и  заботу, постараться открыто обсудить причины поведения, появления деструктивных признаков, но при этом не допускать в речи осуждающих фраз и не обвинять его в совершении чего-либо предосудительного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55576" y="5705872"/>
            <a:ext cx="4608512" cy="96348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рассказать о своих проблемах и переживаниях в его возрасте, о собственном отношении к выявленной проблеме (к наркотикам, жестокости, травле, протестным движениям и др.)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580112" y="4293096"/>
            <a:ext cx="3563888" cy="25649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принять меры по кратковременному изменению информационной среды несовершеннолетнего, обеспечить совместный с ним досуг в течение нескольких дней (например, без предупреждения отправиться в гости, в другой населенный пункт, на дачу, в горы или на море; внезапная пропажа ребенка из поля зрения лица, вовлекающего в деструкцию, часто влечет прекращение дальнейшего «сотрудничества»)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395536" y="908720"/>
            <a:ext cx="8064896" cy="288032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выявлении признаков деструктивного поведения ребенку требуется психологическая помощь. </a:t>
            </a: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первом этапе возможно консультирование с психологом без участия несовершеннолетнего, но если исполнение первичных рекомендаций специалиста не дает результатов, и  ситуация ухудшается, то родителю необходимо посетить психолога (в образовательной организации, центре психолого-педагогической, медицинской и социальной помощи, в учреждении социального обслуживания (территориальном центре социальной помощи семье и детям, центре психолого-педагогической помощи населению, центре экстренной психологической помощи и иных), в специализированном учреждении для несовершеннолетних, нуждающихся в социальной реабилитации (социально-реабилитационном центре для несовершеннолетних и иных), в медицинской организации и иных) вместе с ребенком, чтобы специалист смог оценить все факторы риска деструктивного поведения.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11760" y="3933056"/>
            <a:ext cx="3672408" cy="288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РОДИТЕЛЯМ РЕКОМЕНДУЕТСЯ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251520" y="188640"/>
            <a:ext cx="8064896" cy="64807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 ПРИ ВЫЯВЛЕНИИ ТРЕВОЖНЫХ СИГНАЛОВ ДЕСТРУКТИВНОГО ПОВЕДЕНИЯ РЕБЕНКА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549" y="0"/>
            <a:ext cx="9210601" cy="69087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484784"/>
            <a:ext cx="7344816" cy="48245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Главная цель — </a:t>
            </a: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переключить внимание и активизировать положительные качества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 внутренний потенциал ребенка, мотивировать на социально-позитивное и  законопослушное поведение. 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Действия родителей (законных представителей) по устранению факторов риска, развитию личностных ресурсов ребенка, созданию поддерживающей среды помогут не допустить развитие деструктивного поведения. 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Предупредить деструктивное поведение подростка поможет родительская забота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своевременное обращение к  специалистам (психологам, медицинским работникам и др.). Всегда лучше предотвратить беду, чем исправлять разрушающий характер деструктивного поведения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251520" y="260648"/>
            <a:ext cx="7848872" cy="936104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 ПРИ ВЫЯВЛЕНИИ ТРЕВОЖНЫХ СИГНАЛОВ ДЕСТРУКТИВНОГО ПОВЕДЕНИЯ РЕБЕНКА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439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01" cy="69087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75856" y="1412776"/>
            <a:ext cx="2448272" cy="172819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проводит с ребенком совместный культурный досуг, способствует творческому самовыражению ребенка</a:t>
            </a:r>
            <a:endParaRPr lang="ru-RU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3528" y="836712"/>
            <a:ext cx="7632848" cy="43204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 ПРЕДУПРЕЖДАЕТ ДЕСТРУКТИВНОЕ ПОВЕДЕНИЕ, ЕСЛИ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3933056"/>
            <a:ext cx="2808312" cy="208823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поощряет стремление ребенка к созиданию, желание делать что-то своими руками (как альтернатива разрушению</a:t>
            </a:r>
            <a:r>
              <a:rPr lang="en-US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491880" y="3573016"/>
            <a:ext cx="1656184" cy="129614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ведет вместе с ребенком здоровый образ жизни</a:t>
            </a:r>
            <a:endParaRPr lang="ru-RU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868144" y="1340768"/>
            <a:ext cx="3024336" cy="23042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воспитывает ребенка в доверительных отношениях (говорит о  своих чувствах с  ребенком, интересуется его переживаниями, проблемами), развивает у него позитивное мышление, помогает в разрешении межличностных конфликтов без негативных последствий</a:t>
            </a:r>
            <a:endParaRPr lang="ru-RU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1412776"/>
            <a:ext cx="2844824" cy="216024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заботится о гражданско-патриотическом воспитании, формирует чувство отторжения насилия, создает негативный образ и формирует эмоциональное неприятие экстремистских формирований и их лидеров</a:t>
            </a:r>
            <a:endParaRPr lang="ru-RU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203848" y="5301208"/>
            <a:ext cx="2376264" cy="129614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 ребенка общению с  другими людьми, взаимодействию в команде, управлению своими эмоциями</a:t>
            </a:r>
            <a:endParaRPr lang="ru-RU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51520" y="188640"/>
            <a:ext cx="7632848" cy="50405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ДЕЙСТВУЕМ ВМЕСТЕ - КОНСТРУКТИВНО И СОЗИДАТЕЛЬНО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724128" y="3861048"/>
            <a:ext cx="3168352" cy="21156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поощряет участие ребенка в детских и молодежных движениях и  объединениях, способствующих его социализации, самоопределению, выявлению интересов, занятию позитивными видами деятельности</a:t>
            </a:r>
            <a:endParaRPr lang="ru-RU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01" cy="69087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51520" y="188640"/>
            <a:ext cx="7632848" cy="7200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ПРИЕМЫ, КОТОРЫЕ ПОМОГАЮТ НАЛАДИТЬ КОНТАКТ С РЕБЕНКОМ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429000"/>
            <a:ext cx="8964488" cy="1944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«АКТИВНОЕ СЛУШАНИЕ» В подростковом возрасте повелительное наклонение при общении («Пора спать!», «Убери телефон», «Выключай компьютер!») вызывает агрессию, обиду. Подросток прекрасно различает, слушаете ли Вы его или сделали вид, что участвуете в разговоре. Всего несколько минут внимательного активного слушания могут Вам помочь. Задавайте вопросы, на которые невозможно ответить «да» или «нет», предполагающие развернутый ответ («Как?», «Какой?», «Почему?», «Каким образом?»).</a:t>
            </a: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Выражайте словами свое эмоциональное состояние или состояния ребенка: «Меня очень волнует...», «Я вижу, тебя огорчает, что...», «Тебе грустно (тревожно, плохо, обидно), я чувствую. Почему?». При «активном слушании» ребенок сам продвигается в решении своей проблемы.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5445224"/>
            <a:ext cx="8964488" cy="14127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КОНТАКТ ГЛАЗ» Чтобы разговор «состоялся», Ваш взгляд должен встречаться со взглядом ребенка около 60 – 70% всего времени общения. Взгляд, выражение лица — это возможность проявить теплые чувства друг к другу. Вспомните, первая улыбка на лице младенца появляется в ответ на Ваше лицо и улыбку. Тревожные, неуверенные дети больше всего нуждаются в контакте глаз. Ласковый взгляд, теплая улыбка, переданная взглядом, выражение лица — эта информация также отпечатывается в сознании ребенка, как и сказанные слова.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980728"/>
            <a:ext cx="8964488" cy="2376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«ТАКТИЛЬНЫЙ КОНТАКТ» Для ребенка очень важен физический контакт. Обнимайте Вашего ребенка не менее четырех раз в день. Многие родители не понимают, как важно для ребенка, когда его обнимают, прижимают к себе, тормошат, целуют. Не бойтесь, что заласканному ребенку будет в жизни трудно. Теплые прикосновения смягчают душу и снимают напряжение. Возня, борьба, похлопывание по плечу, потасовки, шутливые бои позволяют мальчику чувствовать мужскую поддержку отца. Для мальчика эти «медвежьи шалости» не менее важны, чем для девочки «телячьи нежности». </a:t>
            </a: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мере того, как дети растут, они становятся все более нетерпимыми к спонтанным ласкам, но иногда у них возникает острая потребность в родительской любви, выражаемой через телесный контакт, нежность и ласку, поэтому очень важно не пропустить такие моменты. Помните! </a:t>
            </a:r>
            <a:endParaRPr lang="en-US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Все, что мы с Вами делаем, должно идти на пользу нашим детям, укреплять ребенка, а не разрушать его</a:t>
            </a:r>
          </a:p>
        </p:txBody>
      </p:sp>
    </p:spTree>
    <p:extLst>
      <p:ext uri="{BB962C8B-B14F-4D97-AF65-F5344CB8AC3E}">
        <p14:creationId xmlns:p14="http://schemas.microsoft.com/office/powerpoint/2010/main" xmlns="" val="3184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27934" y="2204864"/>
            <a:ext cx="7350754" cy="1754326"/>
          </a:xfrm>
          <a:prstGeom prst="rect">
            <a:avLst/>
          </a:prstGeom>
          <a:solidFill>
            <a:srgbClr val="FF9966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u="sng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Цель Методики</a:t>
            </a:r>
            <a:r>
              <a:rPr lang="ru-RU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– выработка комплекса мер по противодействию воздействию негативной информации на несовершеннолетних по результатам выявленных уровней вовлеченности профилей в деструктивный контент в социальных сетях и социально-психологических портретов обучающихся, владеющих данными профилями.</a:t>
            </a:r>
          </a:p>
        </p:txBody>
      </p:sp>
      <p:pic>
        <p:nvPicPr>
          <p:cNvPr id="13" name="Picture 2" descr="https://thumbs.dreamstime.com/z/%D0%BB%D0%B8%D0%BD%D0%B8%D1%8F-%D0%B7%D0%BD%D0%B0%D1%87%D0%BE%D0%BA-rfp-%D0%B7%D0%BD%D0%B0%D0%BA-%D0%B7%D0%B0%D0%BF%D1%80%D0%BE%D1%81%D0%B0-%D0%BF%D1%80%D0%B5%D0%B4%D0%BB%D0%BE%D0%B6%D0%B5%D0%BD%D0%B8%D0%B9-%D0%B2%D0%B5%D0%BA%D1%82%D0%BE%D1%80-131348134.jpg"/>
          <p:cNvPicPr>
            <a:picLocks noChangeAspect="1" noChangeArrowheads="1"/>
          </p:cNvPicPr>
          <p:nvPr/>
        </p:nvPicPr>
        <p:blipFill>
          <a:blip r:embed="rId3" cstate="print"/>
          <a:srcRect l="27559" t="14493" r="22332" b="26087"/>
          <a:stretch>
            <a:fillRect/>
          </a:stretch>
        </p:blipFill>
        <p:spPr bwMode="auto">
          <a:xfrm>
            <a:off x="82637" y="332656"/>
            <a:ext cx="631866" cy="9288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5536" y="1396676"/>
            <a:ext cx="637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1735" y="4077072"/>
            <a:ext cx="7283152" cy="2592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b="1" u="sng" dirty="0" smtClean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Задачи Методики: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выявление профилей в социальных сетях,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принадлежащих 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обучающимся;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«группы риска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социально-психологических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портретов обучающихся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«группы риска»;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разработка 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коррекционной работе с обучающимися «группы риска» и профилактической работе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остальными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0418" y="152405"/>
            <a:ext cx="6895005" cy="18722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 с  </a:t>
            </a: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</a:rPr>
              <a:t>Распоряжением Правительства Республики Калмыкия от 21 мая 2021 года №151-р Министерство образования и науки Республики Калмыкия определено уполномоченным органом исполнительной власти, ответственным за внедрение апробации </a:t>
            </a:r>
            <a:r>
              <a:rPr lang="ru-RU" sz="1700" b="1" dirty="0" smtClean="0">
                <a:solidFill>
                  <a:srgbClr val="002060"/>
                </a:solidFill>
                <a:latin typeface="Times New Roman"/>
                <a:ea typeface="Calibri"/>
              </a:rPr>
              <a:t>Методики снижения уровня вовлеченности несовершеннолетних обучающихся в потребление и/или распространение деструктивного контента в сети «Интернет» </a:t>
            </a:r>
          </a:p>
          <a:p>
            <a:pPr lvl="0"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9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01" cy="69087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51520" y="188640"/>
            <a:ext cx="7632848" cy="7200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родителей!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39552" y="1052736"/>
            <a:ext cx="7200800" cy="576064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ПРЕДЛАГАЕМ ОЗНАКОМИТЬСЯ СО СТАТИСТИКОЙ по РЕСПУБЛИКЕ КАЛМЫКИЯ ЗА 2021г.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1774506"/>
            <a:ext cx="7200800" cy="477053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Проведенный Генеральной прокуратурой Российской Федерации анализ соблюдения прав и законных интересов несовершеннолетних свидетельствует о том, что значительная часть угроз причинения ребенку вреда связана с бесконтрольным использованием личных мобильных устройств. По оценке специалистов, продолжительное использование этих технических средств отражается на здоровье детей, ведет к нарушениям психики и коммуникативных способностей.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Личные мобильные устройства используются подростками не только во внеурочное время,  но во время их пребывания в общеобразовательных организациях, в том числе на уроках, что не способствует надлежащему освоению образовательной программы и выполнению учебного плана.</a:t>
            </a:r>
          </a:p>
          <a:p>
            <a:pPr indent="44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в результате свободного доступа информационно-телекоммуникационным сетям, в том числе сети «Интернет», несовершеннолетние получают информацию, причиняющую вред их здоровью. Негативные последствия бесконтрольного использования детьми мобильных устройств связаны с рисками вовлечения их посредством сети Интернет» в противоправную деятельность,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аутодеструктивное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поведение.</a:t>
            </a: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01" cy="69087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51520" y="188640"/>
            <a:ext cx="7632848" cy="7200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родителей!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1124744"/>
            <a:ext cx="7560840" cy="5509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Так, по итогам 11 месяцев 2021 года увеличилось количество преступлений, связанных с насильственными действиями сексуального характера в отношении несовершеннолетних на 106,7% (+16; с 15 до 31). Из них посредством социальных сетей  28 преступлений.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В апреле 2021 года был задержан учащийся одной из школ г. Элиста, которому в социальной сети «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от неустановленного лица поступило предложение заняться бесконтактным сбытом наркотиков. У подростка изъято 20 пакетов с наркотическим веществом -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мефедрон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В ходе мониторинга сети «Интернет» в социальной сети «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на странице пользователя «Хасан Рашидов» в открытом доступе выявлено 3 изображения с восьмиконечной звездой с черно – белыми лучами, являющиеся символикой международного общественного движения «АУЕ», которое признано экстремистским и деятельность на территории Российской Федерации запрещена.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Кроме того, несовершеннолетний пользователь на странице в социальной сети «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разместил пост следующего содержания: «13 декабря понедельник я убью всех в школе города Элиста номер ___ ждите я буду не один». В результате оперативно – розыскных мероприятий сотрудниками полиции установлен несовершеннолетний, который признался в содеянном и пояснил, что решил напугать сверстников и хотел проверить оперативность реагирования специальных служб. </a:t>
            </a: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01" cy="69087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51520" y="188640"/>
            <a:ext cx="7632848" cy="7200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родителей!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1019341"/>
            <a:ext cx="7776864" cy="575542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Уважаемые родители!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настоящее время Интернет является источником различного рода информации, мы его используем, как в образовательной сфере, в профессиональной деятельности, так и в повседневной. Всемирная сеть Интернет сейчас является способом общения, свободным времяпровождением как детей, так и родителей. Число пользователей резко увеличивается, при этом самые юные пользователи в возрасте от 5 лет. Взрослые и дети пользуются сервисами быстрых сообщений, общаются на различных форумах и во всевозможных приложениях. И наши дети становятся  Интернет - зависимыми. В большинстве случаев виртуальное общение заменяет живое общение.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К сожалению, мы получаем любую не запрещенную и запрещенную информацию. Также, в Сети часто встречаются люди, которые пытаются с помощью Интернета вступать в контакт с детьми, преследуя опасные для ребенка или противоправные цели. Безопасность в сети Интернет  глобальна и значима. Наша с Вами задача обезопасить наших детей и найти наиболее безопасный способ решения данной проблемы. 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В настоящее время во многих образовательных учреждениях по всей стране вводится мониторинг социальных сетей учащихся, способствующий формированию информационной культуры и безопасности детей.</a:t>
            </a:r>
          </a:p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С Вашего согласия Министерство образования и науки Республики Калмыкия готово приступить к работе в данном направлении, с целью выстраивания системы безопасности детей в интернете.</a:t>
            </a:r>
          </a:p>
          <a:p>
            <a:pPr marL="0" marR="0" lvl="0" indent="44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43" y="0"/>
            <a:ext cx="916574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0567" y="204596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7797" y="2132856"/>
            <a:ext cx="2111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556792"/>
            <a:ext cx="6552728" cy="4536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дополнительного образования Республики Калмыкия</a:t>
            </a: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психолого-педагогической, медицинской и социальной помощи»:</a:t>
            </a:r>
          </a:p>
          <a:p>
            <a:pPr lvl="0"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lvl="0"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Кекеева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Ногана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Викторовна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Лиджиева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Татьяна Николаевна</a:t>
            </a:r>
          </a:p>
          <a:p>
            <a:pPr lvl="0"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тел.: 8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960 898 82 14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cpppso@mail.ru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755576" y="404664"/>
            <a:ext cx="6552728" cy="79208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КОНТАКТЫ </a:t>
            </a:r>
          </a:p>
        </p:txBody>
      </p:sp>
    </p:spTree>
    <p:extLst>
      <p:ext uri="{BB962C8B-B14F-4D97-AF65-F5344CB8AC3E}">
        <p14:creationId xmlns:p14="http://schemas.microsoft.com/office/powerpoint/2010/main" xmlns="" val="31574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396676"/>
            <a:ext cx="637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8800"/>
            <a:ext cx="7275755" cy="496855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Деструктивное поведение  — это действия (словесные или практические), направленные на разрушение внешних и внутренних структур; стремление человека нарушить свою внутреннюю гармонию, нанести вред себе или окружающим. 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Проявления у несовершеннолетнего деструктивного поведения могут стать источником повышенной опасности как для него самого, так и для его близких, окружающих, общества в целом. Игнорирование или несвоевременное выявление взрослыми признаков деструктивного поведения у ребенка нередко приводит к причинению им физического вреда самому себе, окружающим, суицидальным поступкам, появлению зависимостей (токсикомания, алкоголизм и иные). </a:t>
            </a:r>
          </a:p>
          <a:p>
            <a:pPr algn="just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некоторые деструктивные действия несовершеннолетних законодательством Российской Федерации предусмотрена административная или уголовная ответственность.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307016" y="188640"/>
            <a:ext cx="7286822" cy="1368152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действий для родителей обучающихся по раннему выявлению и реагированию на деструктивное поведение несовершеннолетних, проявляющееся под воздействием информации негативного характера, распространяемой в сети Интернет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0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396676"/>
            <a:ext cx="637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307016" y="188640"/>
            <a:ext cx="7286822" cy="864096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ПРОЯВЛЕНИЕ ДЕСТРУКТИВНОГО ПОВЕДЕНИЯ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ОТНОШЕНИЮ К ОКРУЖАЮЩИМ И ВНЕШНЕЙ СРЕДЕ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45476" t="42735" r="46561" b="40456"/>
          <a:stretch>
            <a:fillRect/>
          </a:stretch>
        </p:blipFill>
        <p:spPr bwMode="auto">
          <a:xfrm>
            <a:off x="3347864" y="2996952"/>
            <a:ext cx="1512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555776" y="1196752"/>
            <a:ext cx="3456384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намеренное нарушение социальных отношений (революционные действия, террористические акты, перевороты, протестные движения с агрессивными проявлениями, экстремизм)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2636912"/>
            <a:ext cx="2520280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вандализм (порча неодушевленных предметов, разрушение памятников архитектуры, произведений искусства и др.)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104" y="2636912"/>
            <a:ext cx="2736304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причинение физического ущерба другим людям (побои, драки (регулярные и/или массовые), убийство)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4293096"/>
            <a:ext cx="2304256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жестокость к животным (пытки, умерщвление, издевательства)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8104" y="4005064"/>
            <a:ext cx="2592288" cy="11521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моральное унижение других людей, провоцирование конфликтов, участие в травле (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буллинге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Стрелка вниз 19"/>
          <p:cNvSpPr/>
          <p:nvPr/>
        </p:nvSpPr>
        <p:spPr>
          <a:xfrm rot="3487852">
            <a:off x="4762217" y="2924876"/>
            <a:ext cx="360040" cy="6480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6483912">
            <a:off x="4780368" y="3883772"/>
            <a:ext cx="349746" cy="68464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5113504">
            <a:off x="2915095" y="3875681"/>
            <a:ext cx="360040" cy="71411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851920" y="2636912"/>
            <a:ext cx="360040" cy="6480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7527695">
            <a:off x="2986375" y="2857535"/>
            <a:ext cx="360040" cy="70996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11760" y="5229200"/>
            <a:ext cx="1584176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экоцид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(нанесение вреда объектам природы)</a:t>
            </a:r>
          </a:p>
          <a:p>
            <a:pPr algn="ctr"/>
            <a:endParaRPr lang="ru-RU" sz="1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11960" y="5229200"/>
            <a:ext cx="1656184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сквернословие </a:t>
            </a:r>
          </a:p>
        </p:txBody>
      </p:sp>
      <p:sp>
        <p:nvSpPr>
          <p:cNvPr id="27" name="Стрелка вниз 26"/>
          <p:cNvSpPr/>
          <p:nvPr/>
        </p:nvSpPr>
        <p:spPr>
          <a:xfrm rot="12905916">
            <a:off x="3283308" y="4492144"/>
            <a:ext cx="397823" cy="65266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8160876">
            <a:off x="4381838" y="4545134"/>
            <a:ext cx="360040" cy="63464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/>
          <p:nvPr/>
        </p:nvPicPr>
        <p:blipFill>
          <a:blip r:embed="rId4" cstate="print"/>
          <a:srcRect l="17075" t="35346" r="72048" b="33798"/>
          <a:stretch>
            <a:fillRect/>
          </a:stretch>
        </p:blipFill>
        <p:spPr bwMode="auto">
          <a:xfrm>
            <a:off x="1835696" y="1556792"/>
            <a:ext cx="9394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5" cstate="print"/>
          <a:srcRect l="43434" t="48677" r="40883" b="28401"/>
          <a:stretch>
            <a:fillRect/>
          </a:stretch>
        </p:blipFill>
        <p:spPr bwMode="auto">
          <a:xfrm>
            <a:off x="6732240" y="1844824"/>
            <a:ext cx="936104" cy="88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6" cstate="print"/>
          <a:srcRect l="26572" t="22380" r="41451" b="25400"/>
          <a:stretch>
            <a:fillRect/>
          </a:stretch>
        </p:blipFill>
        <p:spPr bwMode="auto">
          <a:xfrm>
            <a:off x="7596336" y="4437112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>
          <a:blip r:embed="rId7" cstate="print"/>
          <a:srcRect l="26049" t="32682" r="40654" b="30018"/>
          <a:stretch>
            <a:fillRect/>
          </a:stretch>
        </p:blipFill>
        <p:spPr bwMode="auto">
          <a:xfrm>
            <a:off x="107504" y="2348880"/>
            <a:ext cx="936104" cy="75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8" cstate="print"/>
          <a:srcRect l="24678" t="33534" r="37439" b="25835"/>
          <a:stretch>
            <a:fillRect/>
          </a:stretch>
        </p:blipFill>
        <p:spPr bwMode="auto">
          <a:xfrm flipH="1">
            <a:off x="179512" y="515719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/>
          <p:nvPr/>
        </p:nvPicPr>
        <p:blipFill>
          <a:blip r:embed="rId9" cstate="print"/>
          <a:srcRect l="28872" t="11901" r="43140" b="20604"/>
          <a:stretch>
            <a:fillRect/>
          </a:stretch>
        </p:blipFill>
        <p:spPr bwMode="auto">
          <a:xfrm>
            <a:off x="1403648" y="5805264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10" cstate="print"/>
          <a:srcRect l="20674" t="11368" r="34844" b="15986"/>
          <a:stretch>
            <a:fillRect/>
          </a:stretch>
        </p:blipFill>
        <p:spPr bwMode="auto">
          <a:xfrm>
            <a:off x="4932040" y="5877272"/>
            <a:ext cx="891312" cy="81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90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396676"/>
            <a:ext cx="637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307016" y="188640"/>
            <a:ext cx="7286822" cy="7200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ПРОЯВЛЕНИЕ ДЕСТРУКТИВНОГО ПОВЕДЕНИЯ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ОТНОШЕНИЮ К СЕБЕ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71800" y="1844824"/>
            <a:ext cx="2592288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действия с риском для жизни и (или) здоровья (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паркур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зацепинг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 иные) 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2924944"/>
            <a:ext cx="2448272" cy="12241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интернетзависимость, патологическая страсть к азартным играм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64088" y="2924944"/>
            <a:ext cx="2736304" cy="11521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суицидальное поведение, суицид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4437112"/>
            <a:ext cx="2448272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употребление алкоголя, наркотиков,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веществ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4365104"/>
            <a:ext cx="2664296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чрезмерное видоизменение собственного тела (татуировки,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шрамирование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пирсинг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>
            <a:stCxn id="13" idx="2"/>
            <a:endCxn id="31" idx="0"/>
          </p:cNvCxnSpPr>
          <p:nvPr/>
        </p:nvCxnSpPr>
        <p:spPr>
          <a:xfrm>
            <a:off x="4067944" y="2924944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203848" y="3573016"/>
            <a:ext cx="1800200" cy="165618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/>
          <p:nvPr/>
        </p:nvPicPr>
        <p:blipFill>
          <a:blip r:embed="rId3" cstate="print"/>
          <a:srcRect l="46993" t="45937" r="48457" b="41256"/>
          <a:stretch>
            <a:fillRect/>
          </a:stretch>
        </p:blipFill>
        <p:spPr bwMode="auto">
          <a:xfrm>
            <a:off x="3635896" y="3861048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Прямая соединительная линия 35"/>
          <p:cNvCxnSpPr>
            <a:stCxn id="15" idx="3"/>
          </p:cNvCxnSpPr>
          <p:nvPr/>
        </p:nvCxnSpPr>
        <p:spPr>
          <a:xfrm>
            <a:off x="2771800" y="3537012"/>
            <a:ext cx="64807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644008" y="3356992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1" idx="5"/>
          </p:cNvCxnSpPr>
          <p:nvPr/>
        </p:nvCxnSpPr>
        <p:spPr>
          <a:xfrm>
            <a:off x="4740415" y="4986658"/>
            <a:ext cx="623673" cy="242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771800" y="4941168"/>
            <a:ext cx="64807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Равнобедренный треугольник 60"/>
          <p:cNvSpPr/>
          <p:nvPr/>
        </p:nvSpPr>
        <p:spPr>
          <a:xfrm>
            <a:off x="683568" y="2060848"/>
            <a:ext cx="1656184" cy="93610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>
            <a:off x="5940152" y="2060848"/>
            <a:ext cx="1656184" cy="93610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10800000">
            <a:off x="683568" y="5661248"/>
            <a:ext cx="1656184" cy="93610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10800000">
            <a:off x="5868144" y="5661248"/>
            <a:ext cx="1656184" cy="93610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>
            <a:off x="3275856" y="980728"/>
            <a:ext cx="1656184" cy="93610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0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396676"/>
            <a:ext cx="637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8800"/>
            <a:ext cx="7275755" cy="4752528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намеренное нарушение социальных отношений (революционные действия, террористические акты, перевороты, протестные движения с агрессивными проявлениями, экстремизм);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причинение физического ущерба другим людям (побои, драки (регулярные и/или массовые), убийство);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моральное унижение других людей, провоцирование конфликтов, участие в травле (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буллинге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жестокость к животным (пытки, умерщвление, издевательства);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вандализм (порча неодушевленных предметов, разрушение памятников архитектуры, произведений искусства и др.);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экоцид (нанесение вреда объектам природы;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сквернословие.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307016" y="188640"/>
            <a:ext cx="7286822" cy="108012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ПРОЯВЛЕНИЕ ДЕСТРУКТИВНОГО ПОВЕДЕНИЯ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ОТНОШЕНИЮ К ОКРУЖАЮЩИМ И ВНЕШНЕЙ СРЕДЕ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0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396676"/>
            <a:ext cx="637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8800"/>
            <a:ext cx="7275755" cy="4752528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действия с риском для жизни и (или) здоровья (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паркур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зацепинг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 иные);</a:t>
            </a:r>
          </a:p>
          <a:p>
            <a:pPr indent="457200" algn="just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суицидальное поведение, суицид;</a:t>
            </a:r>
          </a:p>
          <a:p>
            <a:pPr indent="457200" algn="just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интернетзависимость, патологическая страсть к азартным играм;</a:t>
            </a:r>
          </a:p>
          <a:p>
            <a:pPr indent="457200" algn="just">
              <a:buFont typeface="Wingdings" pitchFamily="2" charset="2"/>
              <a:buChar char="Ø"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употребление алкоголя, наркотиков,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веществ;</a:t>
            </a:r>
          </a:p>
          <a:p>
            <a:pPr indent="457200" algn="just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чрезмерное видоизменение собственного тела (татуировки,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шрамирование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пирсинг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307016" y="188640"/>
            <a:ext cx="7286822" cy="108012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ПРОЯВЛЕНИЕ ДЕСТРУКТИВНОГО ПОВЕДЕНИЯ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ОТНОШЕНИЮ К СЕБЕ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0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824"/>
            <a:ext cx="9210601" cy="701671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084" y="1196752"/>
            <a:ext cx="7735292" cy="122413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Деструктивное поведение связано с комплексом сочетающихся психологических, поведенческих и внешних факторов риска. Наличие одного или нескольких из приведенных ниже признаков может быть временным проявлением, случайностью, но ДОЛЖНО ПРИВЛЕЧЬ ВНИМАНИЕ РОДИТЕЛЕЙ.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564904"/>
            <a:ext cx="7704856" cy="429309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ПСИХОЛОГИЧЕСКИЕ ПРИЗНАКИ 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повышенная возбудимость (преувеличенная и/или несоответствующая эмоциональная реакция: смеется без повода или смеется над смертью, плачет без повода или плачет при позитивных сообщениях, агрессивно реагирует на незначительные замечания или шутки), тревожность, перерастающая в грубость, откровенную агрессию;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зацикленность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негативных эмоциях, склонность к депрессиям;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утрата прежнего эмоционального контакта с близкими людьми;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проявление навязчивых движений;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избегание зрительного контакта (уводит взгляд, предпочитает смотреть вниз, себе под ноги);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неспособность сопереживать, сочувствовать другим людям;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стремление показать свое «бесстрашие» окружающим;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стремление быть в центре внимания любой ценой;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нелюдимость, отчужденность в школьной среде, в семейнобытовых взаимоотношениях, отсутствие друзей, низкие навыки общения.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251520" y="188640"/>
            <a:ext cx="7632848" cy="72008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ПРИЗНАКИ ДЕСТРУКТИВНООГО ПОВЕДЕНИЯ ДОЛЖНЫ ВАС НАСТОРОЖИТЬ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\Desktop\Шаблон презентации Слайд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824"/>
            <a:ext cx="9210601" cy="701671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88640"/>
            <a:ext cx="71391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7395" y="196347"/>
            <a:ext cx="63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628800"/>
            <a:ext cx="7704856" cy="429309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использование деструктивной символики во внешнем виде (одежда с агрессивными надписями и изображениями, смена обуви на «грубую», военизированную) ! нежелание следить за своим внешним видом;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наличие (появление) синяков, ран, царапин на теле или голове;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появление следов краски на одежде, руках (в случае нанесения на поверхности рекламы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интернет-магазинов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наркотиков часто используются аэрозольные баллоны);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появление у  несовершеннолетнего дорогостоящей обуви, одежды, других вещей, собственных денежных средств, источник получения которых он не может объяснить (данный факт может свидетельствовать о получении дохода от наркоторговли.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251520" y="0"/>
            <a:ext cx="7632848" cy="108012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ВО ВНЕШНЕМ ВИДЕ 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1193</Words>
  <Application>Microsoft Office PowerPoint</Application>
  <PresentationFormat>Экран (4:3)</PresentationFormat>
  <Paragraphs>189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1033</cp:revision>
  <cp:lastPrinted>2021-08-18T08:43:02Z</cp:lastPrinted>
  <dcterms:created xsi:type="dcterms:W3CDTF">2021-08-09T16:33:45Z</dcterms:created>
  <dcterms:modified xsi:type="dcterms:W3CDTF">2022-02-09T14:51:52Z</dcterms:modified>
</cp:coreProperties>
</file>